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The Seasons" charset="1" panose="00000000000000000000"/>
      <p:regular r:id="rId28"/>
    </p:embeddedFont>
    <p:embeddedFont>
      <p:font typeface="The Seasons Bold" charset="1" panose="00000000000000000000"/>
      <p:regular r:id="rId29"/>
    </p:embeddedFont>
    <p:embeddedFont>
      <p:font typeface="The Seasons Italics" charset="1" panose="00000000000000000000"/>
      <p:regular r:id="rId30"/>
    </p:embeddedFont>
    <p:embeddedFont>
      <p:font typeface="The Seasons Bold Italics" charset="1" panose="00000000000000000000"/>
      <p:regular r:id="rId31"/>
    </p:embeddedFont>
    <p:embeddedFont>
      <p:font typeface="The Seasons Light" charset="1" panose="00000000000000000000"/>
      <p:regular r:id="rId32"/>
    </p:embeddedFont>
    <p:embeddedFont>
      <p:font typeface="The Seasons Light Italics" charset="1" panose="00000000000000000000"/>
      <p:regular r:id="rId33"/>
    </p:embeddedFont>
    <p:embeddedFont>
      <p:font typeface="Montserrat" charset="1" panose="00000500000000000000"/>
      <p:regular r:id="rId34"/>
    </p:embeddedFont>
    <p:embeddedFont>
      <p:font typeface="Montserrat Bold" charset="1" panose="00000800000000000000"/>
      <p:regular r:id="rId35"/>
    </p:embeddedFont>
    <p:embeddedFont>
      <p:font typeface="Montserrat Italics" charset="1" panose="00000500000000000000"/>
      <p:regular r:id="rId36"/>
    </p:embeddedFont>
    <p:embeddedFont>
      <p:font typeface="Montserrat Bold Italics" charset="1" panose="00000800000000000000"/>
      <p:regular r:id="rId37"/>
    </p:embeddedFont>
    <p:embeddedFont>
      <p:font typeface="Montserrat Thin" charset="1" panose="00000300000000000000"/>
      <p:regular r:id="rId38"/>
    </p:embeddedFont>
    <p:embeddedFont>
      <p:font typeface="Montserrat Thin Italics" charset="1" panose="00000300000000000000"/>
      <p:regular r:id="rId39"/>
    </p:embeddedFont>
    <p:embeddedFont>
      <p:font typeface="Montserrat Extra-Light" charset="1" panose="00000300000000000000"/>
      <p:regular r:id="rId40"/>
    </p:embeddedFont>
    <p:embeddedFont>
      <p:font typeface="Montserrat Extra-Light Italics" charset="1" panose="00000300000000000000"/>
      <p:regular r:id="rId41"/>
    </p:embeddedFont>
    <p:embeddedFont>
      <p:font typeface="Montserrat Light" charset="1" panose="00000400000000000000"/>
      <p:regular r:id="rId42"/>
    </p:embeddedFont>
    <p:embeddedFont>
      <p:font typeface="Montserrat Light Italics" charset="1" panose="00000400000000000000"/>
      <p:regular r:id="rId43"/>
    </p:embeddedFont>
    <p:embeddedFont>
      <p:font typeface="Montserrat Medium" charset="1" panose="00000600000000000000"/>
      <p:regular r:id="rId44"/>
    </p:embeddedFont>
    <p:embeddedFont>
      <p:font typeface="Montserrat Medium Italics" charset="1" panose="00000600000000000000"/>
      <p:regular r:id="rId45"/>
    </p:embeddedFont>
    <p:embeddedFont>
      <p:font typeface="Montserrat Semi-Bold" charset="1" panose="00000700000000000000"/>
      <p:regular r:id="rId46"/>
    </p:embeddedFont>
    <p:embeddedFont>
      <p:font typeface="Montserrat Semi-Bold Italics" charset="1" panose="00000700000000000000"/>
      <p:regular r:id="rId47"/>
    </p:embeddedFont>
    <p:embeddedFont>
      <p:font typeface="Montserrat Ultra-Bold" charset="1" panose="00000900000000000000"/>
      <p:regular r:id="rId48"/>
    </p:embeddedFont>
    <p:embeddedFont>
      <p:font typeface="Montserrat Ultra-Bold Italics" charset="1" panose="00000900000000000000"/>
      <p:regular r:id="rId49"/>
    </p:embeddedFont>
    <p:embeddedFont>
      <p:font typeface="Montserrat Heavy" charset="1" panose="00000A00000000000000"/>
      <p:regular r:id="rId50"/>
    </p:embeddedFont>
    <p:embeddedFont>
      <p:font typeface="Montserrat Heavy Italics" charset="1" panose="00000A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0487" y="7295819"/>
            <a:ext cx="18808975" cy="3146228"/>
          </a:xfrm>
          <a:custGeom>
            <a:avLst/>
            <a:gdLst/>
            <a:ahLst/>
            <a:cxnLst/>
            <a:rect r="r" b="b" t="t" l="l"/>
            <a:pathLst>
              <a:path h="3146228" w="18808975">
                <a:moveTo>
                  <a:pt x="0" y="0"/>
                </a:moveTo>
                <a:lnTo>
                  <a:pt x="18808974" y="0"/>
                </a:lnTo>
                <a:lnTo>
                  <a:pt x="18808974" y="3146229"/>
                </a:lnTo>
                <a:lnTo>
                  <a:pt x="0" y="3146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1285151" y="-66675"/>
            <a:ext cx="7002849" cy="10353675"/>
          </a:xfrm>
          <a:custGeom>
            <a:avLst/>
            <a:gdLst/>
            <a:ahLst/>
            <a:cxnLst/>
            <a:rect r="r" b="b" t="t" l="l"/>
            <a:pathLst>
              <a:path h="10353675" w="7002849">
                <a:moveTo>
                  <a:pt x="7002849" y="10353675"/>
                </a:moveTo>
                <a:lnTo>
                  <a:pt x="0" y="10353675"/>
                </a:lnTo>
                <a:lnTo>
                  <a:pt x="0" y="0"/>
                </a:lnTo>
                <a:lnTo>
                  <a:pt x="7002849" y="0"/>
                </a:lnTo>
                <a:lnTo>
                  <a:pt x="7002849" y="1035367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0" y="-66675"/>
            <a:ext cx="7002849" cy="10353675"/>
          </a:xfrm>
          <a:custGeom>
            <a:avLst/>
            <a:gdLst/>
            <a:ahLst/>
            <a:cxnLst/>
            <a:rect r="r" b="b" t="t" l="l"/>
            <a:pathLst>
              <a:path h="10353675" w="7002849">
                <a:moveTo>
                  <a:pt x="0" y="10353675"/>
                </a:moveTo>
                <a:lnTo>
                  <a:pt x="7002849" y="10353675"/>
                </a:lnTo>
                <a:lnTo>
                  <a:pt x="7002849" y="0"/>
                </a:lnTo>
                <a:lnTo>
                  <a:pt x="0" y="0"/>
                </a:lnTo>
                <a:lnTo>
                  <a:pt x="0" y="1035367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759264" y="244275"/>
            <a:ext cx="2769473" cy="2769473"/>
          </a:xfrm>
          <a:custGeom>
            <a:avLst/>
            <a:gdLst/>
            <a:ahLst/>
            <a:cxnLst/>
            <a:rect r="r" b="b" t="t" l="l"/>
            <a:pathLst>
              <a:path h="2769473" w="2769473">
                <a:moveTo>
                  <a:pt x="0" y="0"/>
                </a:moveTo>
                <a:lnTo>
                  <a:pt x="2769472" y="0"/>
                </a:lnTo>
                <a:lnTo>
                  <a:pt x="2769472" y="2769473"/>
                </a:lnTo>
                <a:lnTo>
                  <a:pt x="0" y="2769473"/>
                </a:lnTo>
                <a:lnTo>
                  <a:pt x="0" y="0"/>
                </a:lnTo>
                <a:close/>
              </a:path>
            </a:pathLst>
          </a:custGeom>
          <a:blipFill>
            <a:blip r:embed="rId6"/>
            <a:stretch>
              <a:fillRect l="0" t="0" r="0" b="0"/>
            </a:stretch>
          </a:blipFill>
        </p:spPr>
      </p:sp>
      <p:sp>
        <p:nvSpPr>
          <p:cNvPr name="TextBox 6" id="6"/>
          <p:cNvSpPr txBox="true"/>
          <p:nvPr/>
        </p:nvSpPr>
        <p:spPr>
          <a:xfrm rot="0">
            <a:off x="3607465" y="3176768"/>
            <a:ext cx="11073070" cy="5190456"/>
          </a:xfrm>
          <a:prstGeom prst="rect">
            <a:avLst/>
          </a:prstGeom>
        </p:spPr>
        <p:txBody>
          <a:bodyPr anchor="t" rtlCol="false" tIns="0" lIns="0" bIns="0" rIns="0">
            <a:spAutoFit/>
          </a:bodyPr>
          <a:lstStyle/>
          <a:p>
            <a:pPr algn="ctr">
              <a:lnSpc>
                <a:spcPts val="16886"/>
              </a:lnSpc>
            </a:pPr>
            <a:r>
              <a:rPr lang="en-US" sz="14190">
                <a:solidFill>
                  <a:srgbClr val="20443B"/>
                </a:solidFill>
                <a:latin typeface="The Seasons Bold"/>
              </a:rPr>
              <a:t>COP290</a:t>
            </a:r>
          </a:p>
          <a:p>
            <a:pPr algn="ctr">
              <a:lnSpc>
                <a:spcPts val="9092"/>
              </a:lnSpc>
            </a:pPr>
            <a:r>
              <a:rPr lang="en-US" sz="7640">
                <a:solidFill>
                  <a:srgbClr val="20443B"/>
                </a:solidFill>
                <a:latin typeface="The Seasons Bold"/>
              </a:rPr>
              <a:t>ASSIGNMENT 2</a:t>
            </a:r>
          </a:p>
          <a:p>
            <a:pPr algn="ctr">
              <a:lnSpc>
                <a:spcPts val="9092"/>
              </a:lnSpc>
            </a:pPr>
            <a:r>
              <a:rPr lang="en-US" sz="7640">
                <a:solidFill>
                  <a:srgbClr val="20443B"/>
                </a:solidFill>
                <a:latin typeface="The Seasons Bold"/>
              </a:rPr>
              <a:t>SUBTASK 2</a:t>
            </a:r>
          </a:p>
          <a:p>
            <a:pPr algn="ctr">
              <a:lnSpc>
                <a:spcPts val="5195"/>
              </a:lnSpc>
            </a:pPr>
            <a:r>
              <a:rPr lang="en-US" sz="4366">
                <a:solidFill>
                  <a:srgbClr val="20443B"/>
                </a:solidFill>
                <a:latin typeface="The Seasons Bold"/>
              </a:rPr>
              <a:t>SABHYA KHURANA AND ABHIRAM DHARME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0244" y="1028700"/>
            <a:ext cx="13987511" cy="8229600"/>
          </a:xfrm>
          <a:custGeom>
            <a:avLst/>
            <a:gdLst/>
            <a:ahLst/>
            <a:cxnLst/>
            <a:rect r="r" b="b" t="t" l="l"/>
            <a:pathLst>
              <a:path h="8229600" w="13987511">
                <a:moveTo>
                  <a:pt x="0" y="0"/>
                </a:moveTo>
                <a:lnTo>
                  <a:pt x="13987512" y="0"/>
                </a:lnTo>
                <a:lnTo>
                  <a:pt x="13987512" y="8229600"/>
                </a:lnTo>
                <a:lnTo>
                  <a:pt x="0" y="8229600"/>
                </a:lnTo>
                <a:lnTo>
                  <a:pt x="0" y="0"/>
                </a:lnTo>
                <a:close/>
              </a:path>
            </a:pathLst>
          </a:custGeom>
          <a:blipFill>
            <a:blip r:embed="rId2"/>
            <a:stretch>
              <a:fillRect l="0" t="0" r="0" b="0"/>
            </a:stretch>
          </a:blipFill>
        </p:spPr>
      </p:sp>
      <p:sp>
        <p:nvSpPr>
          <p:cNvPr name="Freeform 3" id="3"/>
          <p:cNvSpPr/>
          <p:nvPr/>
        </p:nvSpPr>
        <p:spPr>
          <a:xfrm flipH="false" flipV="true" rot="5400000">
            <a:off x="12247472" y="-1215150"/>
            <a:ext cx="4882038" cy="7218067"/>
          </a:xfrm>
          <a:custGeom>
            <a:avLst/>
            <a:gdLst/>
            <a:ahLst/>
            <a:cxnLst/>
            <a:rect r="r" b="b" t="t" l="l"/>
            <a:pathLst>
              <a:path h="7218067" w="4882038">
                <a:moveTo>
                  <a:pt x="0" y="7218068"/>
                </a:moveTo>
                <a:lnTo>
                  <a:pt x="4882038" y="7218068"/>
                </a:lnTo>
                <a:lnTo>
                  <a:pt x="4882038" y="0"/>
                </a:lnTo>
                <a:lnTo>
                  <a:pt x="0" y="0"/>
                </a:lnTo>
                <a:lnTo>
                  <a:pt x="0" y="721806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666971" y="8936264"/>
            <a:ext cx="954059" cy="95405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BCA164"/>
              </a:solidFill>
              <a:prstDash val="solid"/>
              <a:miter/>
            </a:ln>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8798148" y="9067441"/>
            <a:ext cx="691704" cy="69170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38100" cap="sq">
              <a:solidFill>
                <a:srgbClr val="20443B"/>
              </a:solidFill>
              <a:prstDash val="solid"/>
              <a:miter/>
            </a:ln>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true" flipV="false" rot="5400000">
            <a:off x="1168015" y="4284572"/>
            <a:ext cx="4882038" cy="7218067"/>
          </a:xfrm>
          <a:custGeom>
            <a:avLst/>
            <a:gdLst/>
            <a:ahLst/>
            <a:cxnLst/>
            <a:rect r="r" b="b" t="t" l="l"/>
            <a:pathLst>
              <a:path h="7218067" w="4882038">
                <a:moveTo>
                  <a:pt x="4882038" y="0"/>
                </a:moveTo>
                <a:lnTo>
                  <a:pt x="0" y="0"/>
                </a:lnTo>
                <a:lnTo>
                  <a:pt x="0" y="7218068"/>
                </a:lnTo>
                <a:lnTo>
                  <a:pt x="4882038" y="7218068"/>
                </a:lnTo>
                <a:lnTo>
                  <a:pt x="488203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609034" y="1968840"/>
            <a:ext cx="4746318" cy="2865408"/>
          </a:xfrm>
          <a:custGeom>
            <a:avLst/>
            <a:gdLst/>
            <a:ahLst/>
            <a:cxnLst/>
            <a:rect r="r" b="b" t="t" l="l"/>
            <a:pathLst>
              <a:path h="2865408" w="4746318">
                <a:moveTo>
                  <a:pt x="0" y="0"/>
                </a:moveTo>
                <a:lnTo>
                  <a:pt x="4746317" y="0"/>
                </a:lnTo>
                <a:lnTo>
                  <a:pt x="4746317" y="2865408"/>
                </a:lnTo>
                <a:lnTo>
                  <a:pt x="0" y="2865408"/>
                </a:lnTo>
                <a:lnTo>
                  <a:pt x="0" y="0"/>
                </a:lnTo>
                <a:close/>
              </a:path>
            </a:pathLst>
          </a:custGeom>
          <a:blipFill>
            <a:blip r:embed="rId5"/>
            <a:stretch>
              <a:fillRect l="0" t="-934" r="0" b="-934"/>
            </a:stretch>
          </a:blipFill>
        </p:spPr>
      </p:sp>
      <p:sp>
        <p:nvSpPr>
          <p:cNvPr name="TextBox 12" id="12"/>
          <p:cNvSpPr txBox="true"/>
          <p:nvPr/>
        </p:nvSpPr>
        <p:spPr>
          <a:xfrm rot="0">
            <a:off x="2658663" y="7300810"/>
            <a:ext cx="4449047" cy="444500"/>
          </a:xfrm>
          <a:prstGeom prst="rect">
            <a:avLst/>
          </a:prstGeom>
        </p:spPr>
        <p:txBody>
          <a:bodyPr anchor="t" rtlCol="false" tIns="0" lIns="0" bIns="0" rIns="0">
            <a:spAutoFit/>
          </a:bodyPr>
          <a:lstStyle/>
          <a:p>
            <a:pPr algn="ctr">
              <a:lnSpc>
                <a:spcPts val="3774"/>
              </a:lnSpc>
            </a:pPr>
            <a:r>
              <a:rPr lang="en-US" sz="2499">
                <a:solidFill>
                  <a:srgbClr val="FFFFFF"/>
                </a:solidFill>
                <a:latin typeface="Montserrat Semi-Bold"/>
              </a:rPr>
              <a:t>First Day</a:t>
            </a:r>
          </a:p>
        </p:txBody>
      </p:sp>
      <p:sp>
        <p:nvSpPr>
          <p:cNvPr name="TextBox 13" id="13"/>
          <p:cNvSpPr txBox="true"/>
          <p:nvPr/>
        </p:nvSpPr>
        <p:spPr>
          <a:xfrm rot="0">
            <a:off x="6918533" y="7300810"/>
            <a:ext cx="4449047" cy="444500"/>
          </a:xfrm>
          <a:prstGeom prst="rect">
            <a:avLst/>
          </a:prstGeom>
        </p:spPr>
        <p:txBody>
          <a:bodyPr anchor="t" rtlCol="false" tIns="0" lIns="0" bIns="0" rIns="0">
            <a:spAutoFit/>
          </a:bodyPr>
          <a:lstStyle/>
          <a:p>
            <a:pPr algn="ctr">
              <a:lnSpc>
                <a:spcPts val="3774"/>
              </a:lnSpc>
            </a:pPr>
            <a:r>
              <a:rPr lang="en-US" sz="2499">
                <a:solidFill>
                  <a:srgbClr val="FFFFFF"/>
                </a:solidFill>
                <a:latin typeface="Montserrat Semi-Bold"/>
              </a:rPr>
              <a:t>Second Day</a:t>
            </a:r>
          </a:p>
        </p:txBody>
      </p:sp>
      <p:sp>
        <p:nvSpPr>
          <p:cNvPr name="TextBox 14" id="14"/>
          <p:cNvSpPr txBox="true"/>
          <p:nvPr/>
        </p:nvSpPr>
        <p:spPr>
          <a:xfrm rot="0">
            <a:off x="11178403" y="7300810"/>
            <a:ext cx="4449047" cy="444500"/>
          </a:xfrm>
          <a:prstGeom prst="rect">
            <a:avLst/>
          </a:prstGeom>
        </p:spPr>
        <p:txBody>
          <a:bodyPr anchor="t" rtlCol="false" tIns="0" lIns="0" bIns="0" rIns="0">
            <a:spAutoFit/>
          </a:bodyPr>
          <a:lstStyle/>
          <a:p>
            <a:pPr algn="ctr">
              <a:lnSpc>
                <a:spcPts val="3774"/>
              </a:lnSpc>
            </a:pPr>
            <a:r>
              <a:rPr lang="en-US" sz="2499">
                <a:solidFill>
                  <a:srgbClr val="FFFFFF"/>
                </a:solidFill>
                <a:latin typeface="Montserrat Semi-Bold"/>
              </a:rPr>
              <a:t>Third Day</a:t>
            </a:r>
          </a:p>
        </p:txBody>
      </p:sp>
      <p:sp>
        <p:nvSpPr>
          <p:cNvPr name="Freeform 15" id="15"/>
          <p:cNvSpPr/>
          <p:nvPr/>
        </p:nvSpPr>
        <p:spPr>
          <a:xfrm flipH="false" flipV="false" rot="0">
            <a:off x="9530579" y="1983469"/>
            <a:ext cx="4754222" cy="2851434"/>
          </a:xfrm>
          <a:custGeom>
            <a:avLst/>
            <a:gdLst/>
            <a:ahLst/>
            <a:cxnLst/>
            <a:rect r="r" b="b" t="t" l="l"/>
            <a:pathLst>
              <a:path h="2851434" w="4754222">
                <a:moveTo>
                  <a:pt x="0" y="0"/>
                </a:moveTo>
                <a:lnTo>
                  <a:pt x="4754221" y="0"/>
                </a:lnTo>
                <a:lnTo>
                  <a:pt x="4754221" y="2851434"/>
                </a:lnTo>
                <a:lnTo>
                  <a:pt x="0" y="2851434"/>
                </a:lnTo>
                <a:lnTo>
                  <a:pt x="0" y="0"/>
                </a:lnTo>
                <a:close/>
              </a:path>
            </a:pathLst>
          </a:custGeom>
          <a:blipFill>
            <a:blip r:embed="rId6"/>
            <a:stretch>
              <a:fillRect l="0" t="-875" r="0" b="-875"/>
            </a:stretch>
          </a:blipFill>
        </p:spPr>
      </p:sp>
      <p:sp>
        <p:nvSpPr>
          <p:cNvPr name="Freeform 16" id="16"/>
          <p:cNvSpPr/>
          <p:nvPr/>
        </p:nvSpPr>
        <p:spPr>
          <a:xfrm flipH="false" flipV="false" rot="0">
            <a:off x="3610125" y="5452752"/>
            <a:ext cx="4745226" cy="2850123"/>
          </a:xfrm>
          <a:custGeom>
            <a:avLst/>
            <a:gdLst/>
            <a:ahLst/>
            <a:cxnLst/>
            <a:rect r="r" b="b" t="t" l="l"/>
            <a:pathLst>
              <a:path h="2850123" w="4745226">
                <a:moveTo>
                  <a:pt x="0" y="0"/>
                </a:moveTo>
                <a:lnTo>
                  <a:pt x="4745226" y="0"/>
                </a:lnTo>
                <a:lnTo>
                  <a:pt x="4745226" y="2850124"/>
                </a:lnTo>
                <a:lnTo>
                  <a:pt x="0" y="2850124"/>
                </a:lnTo>
                <a:lnTo>
                  <a:pt x="0" y="0"/>
                </a:lnTo>
                <a:close/>
              </a:path>
            </a:pathLst>
          </a:custGeom>
          <a:blipFill>
            <a:blip r:embed="rId7"/>
            <a:stretch>
              <a:fillRect l="0" t="-694" r="0" b="-694"/>
            </a:stretch>
          </a:blipFill>
        </p:spPr>
      </p:sp>
      <p:sp>
        <p:nvSpPr>
          <p:cNvPr name="Freeform 17" id="17"/>
          <p:cNvSpPr/>
          <p:nvPr/>
        </p:nvSpPr>
        <p:spPr>
          <a:xfrm flipH="false" flipV="false" rot="0">
            <a:off x="9530579" y="5546632"/>
            <a:ext cx="4754222" cy="2662364"/>
          </a:xfrm>
          <a:custGeom>
            <a:avLst/>
            <a:gdLst/>
            <a:ahLst/>
            <a:cxnLst/>
            <a:rect r="r" b="b" t="t" l="l"/>
            <a:pathLst>
              <a:path h="2662364" w="4754222">
                <a:moveTo>
                  <a:pt x="0" y="0"/>
                </a:moveTo>
                <a:lnTo>
                  <a:pt x="4754221" y="0"/>
                </a:lnTo>
                <a:lnTo>
                  <a:pt x="4754221" y="2662364"/>
                </a:lnTo>
                <a:lnTo>
                  <a:pt x="0" y="2662364"/>
                </a:lnTo>
                <a:lnTo>
                  <a:pt x="0" y="0"/>
                </a:lnTo>
                <a:close/>
              </a:path>
            </a:pathLst>
          </a:custGeom>
          <a:blipFill>
            <a:blip r:embed="rId8"/>
            <a:stretch>
              <a:fillRect l="0" t="0" r="0" b="0"/>
            </a:stretch>
          </a:blipFill>
        </p:spPr>
      </p:sp>
      <p:sp>
        <p:nvSpPr>
          <p:cNvPr name="TextBox 18" id="18"/>
          <p:cNvSpPr txBox="true"/>
          <p:nvPr/>
        </p:nvSpPr>
        <p:spPr>
          <a:xfrm rot="0">
            <a:off x="8704040" y="9006010"/>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0244" y="1028700"/>
            <a:ext cx="13987511" cy="8229600"/>
          </a:xfrm>
          <a:custGeom>
            <a:avLst/>
            <a:gdLst/>
            <a:ahLst/>
            <a:cxnLst/>
            <a:rect r="r" b="b" t="t" l="l"/>
            <a:pathLst>
              <a:path h="8229600" w="13987511">
                <a:moveTo>
                  <a:pt x="0" y="0"/>
                </a:moveTo>
                <a:lnTo>
                  <a:pt x="13987512" y="0"/>
                </a:lnTo>
                <a:lnTo>
                  <a:pt x="13987512"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8666971" y="8936264"/>
            <a:ext cx="954059" cy="95405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BCA164"/>
              </a:solidFill>
              <a:prstDash val="solid"/>
              <a:miter/>
            </a:ln>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798148" y="9067441"/>
            <a:ext cx="691704" cy="6917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38100" cap="sq">
              <a:solidFill>
                <a:srgbClr val="20443B"/>
              </a:solidFill>
              <a:prstDash val="solid"/>
              <a:miter/>
            </a:ln>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3105930" y="3302690"/>
            <a:ext cx="12076139" cy="5092805"/>
            <a:chOff x="0" y="0"/>
            <a:chExt cx="3180547" cy="1341315"/>
          </a:xfrm>
        </p:grpSpPr>
        <p:sp>
          <p:nvSpPr>
            <p:cNvPr name="Freeform 10" id="10"/>
            <p:cNvSpPr/>
            <p:nvPr/>
          </p:nvSpPr>
          <p:spPr>
            <a:xfrm flipH="false" flipV="false" rot="0">
              <a:off x="0" y="0"/>
              <a:ext cx="3180547" cy="1341315"/>
            </a:xfrm>
            <a:custGeom>
              <a:avLst/>
              <a:gdLst/>
              <a:ahLst/>
              <a:cxnLst/>
              <a:rect r="r" b="b" t="t" l="l"/>
              <a:pathLst>
                <a:path h="1341315" w="3180547">
                  <a:moveTo>
                    <a:pt x="32696" y="0"/>
                  </a:moveTo>
                  <a:lnTo>
                    <a:pt x="3147851" y="0"/>
                  </a:lnTo>
                  <a:cubicBezTo>
                    <a:pt x="3156523" y="0"/>
                    <a:pt x="3164839" y="3445"/>
                    <a:pt x="3170971" y="9576"/>
                  </a:cubicBezTo>
                  <a:cubicBezTo>
                    <a:pt x="3177102" y="15708"/>
                    <a:pt x="3180547" y="24024"/>
                    <a:pt x="3180547" y="32696"/>
                  </a:cubicBezTo>
                  <a:lnTo>
                    <a:pt x="3180547" y="1308619"/>
                  </a:lnTo>
                  <a:cubicBezTo>
                    <a:pt x="3180547" y="1317291"/>
                    <a:pt x="3177102" y="1325607"/>
                    <a:pt x="3170971" y="1331739"/>
                  </a:cubicBezTo>
                  <a:cubicBezTo>
                    <a:pt x="3164839" y="1337870"/>
                    <a:pt x="3156523" y="1341315"/>
                    <a:pt x="3147851" y="1341315"/>
                  </a:cubicBezTo>
                  <a:lnTo>
                    <a:pt x="32696" y="1341315"/>
                  </a:lnTo>
                  <a:cubicBezTo>
                    <a:pt x="14638" y="1341315"/>
                    <a:pt x="0" y="1326677"/>
                    <a:pt x="0" y="1308619"/>
                  </a:cubicBezTo>
                  <a:lnTo>
                    <a:pt x="0" y="32696"/>
                  </a:lnTo>
                  <a:cubicBezTo>
                    <a:pt x="0" y="14638"/>
                    <a:pt x="14638" y="0"/>
                    <a:pt x="32696" y="0"/>
                  </a:cubicBezTo>
                  <a:close/>
                </a:path>
              </a:pathLst>
            </a:custGeom>
            <a:solidFill>
              <a:srgbClr val="20443B"/>
            </a:solidFill>
            <a:ln w="114300" cap="rnd">
              <a:solidFill>
                <a:srgbClr val="BCA164"/>
              </a:solidFill>
              <a:prstDash val="solid"/>
              <a:round/>
            </a:ln>
          </p:spPr>
        </p:sp>
        <p:sp>
          <p:nvSpPr>
            <p:cNvPr name="TextBox 11" id="11"/>
            <p:cNvSpPr txBox="true"/>
            <p:nvPr/>
          </p:nvSpPr>
          <p:spPr>
            <a:xfrm>
              <a:off x="0" y="-66675"/>
              <a:ext cx="3180547" cy="1407990"/>
            </a:xfrm>
            <a:prstGeom prst="rect">
              <a:avLst/>
            </a:prstGeom>
          </p:spPr>
          <p:txBody>
            <a:bodyPr anchor="ctr" rtlCol="false" tIns="50800" lIns="50800" bIns="50800" rIns="50800"/>
            <a:lstStyle/>
            <a:p>
              <a:pPr algn="ctr">
                <a:lnSpc>
                  <a:spcPts val="3499"/>
                </a:lnSpc>
              </a:pPr>
            </a:p>
          </p:txBody>
        </p:sp>
      </p:grpSp>
      <p:sp>
        <p:nvSpPr>
          <p:cNvPr name="TextBox 12" id="12"/>
          <p:cNvSpPr txBox="true"/>
          <p:nvPr/>
        </p:nvSpPr>
        <p:spPr>
          <a:xfrm rot="0">
            <a:off x="5205637" y="1881176"/>
            <a:ext cx="7876727" cy="880745"/>
          </a:xfrm>
          <a:prstGeom prst="rect">
            <a:avLst/>
          </a:prstGeom>
        </p:spPr>
        <p:txBody>
          <a:bodyPr anchor="t" rtlCol="false" tIns="0" lIns="0" bIns="0" rIns="0">
            <a:spAutoFit/>
          </a:bodyPr>
          <a:lstStyle/>
          <a:p>
            <a:pPr algn="ctr">
              <a:lnSpc>
                <a:spcPts val="7000"/>
              </a:lnSpc>
            </a:pPr>
            <a:r>
              <a:rPr lang="en-US" sz="5000">
                <a:solidFill>
                  <a:srgbClr val="20443B"/>
                </a:solidFill>
                <a:latin typeface="The Seasons Bold"/>
              </a:rPr>
              <a:t>CONCLUSION</a:t>
            </a:r>
          </a:p>
        </p:txBody>
      </p:sp>
      <p:sp>
        <p:nvSpPr>
          <p:cNvPr name="TextBox 13" id="13"/>
          <p:cNvSpPr txBox="true"/>
          <p:nvPr/>
        </p:nvSpPr>
        <p:spPr>
          <a:xfrm rot="0">
            <a:off x="8704040" y="9006010"/>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10</a:t>
            </a:r>
          </a:p>
        </p:txBody>
      </p:sp>
      <p:sp>
        <p:nvSpPr>
          <p:cNvPr name="TextBox 14" id="14"/>
          <p:cNvSpPr txBox="true"/>
          <p:nvPr/>
        </p:nvSpPr>
        <p:spPr>
          <a:xfrm rot="0">
            <a:off x="3698861" y="4155230"/>
            <a:ext cx="10890278" cy="3311525"/>
          </a:xfrm>
          <a:prstGeom prst="rect">
            <a:avLst/>
          </a:prstGeom>
        </p:spPr>
        <p:txBody>
          <a:bodyPr anchor="t" rtlCol="false" tIns="0" lIns="0" bIns="0" rIns="0">
            <a:spAutoFit/>
          </a:bodyPr>
          <a:lstStyle/>
          <a:p>
            <a:pPr>
              <a:lnSpc>
                <a:spcPts val="3775"/>
              </a:lnSpc>
            </a:pPr>
            <a:r>
              <a:rPr lang="en-US" sz="2500">
                <a:solidFill>
                  <a:srgbClr val="FFFFFF"/>
                </a:solidFill>
                <a:latin typeface="The Seasons"/>
              </a:rPr>
              <a:t>To conclude our presentation on the IITD-Guessr, we'd like to emphasize our commitment to enhancing the gaming experience for every user, regardless of their personal preferences on the campus. By integrating responsive design and zero latency into the gameplay, we have created a platform that is both inclusive and engaging. Our goal was to build a game that allows players to explore the vibrant campus life virtually. Thank you for your attention and we are eager to hear any feedback or questions you might have.</a:t>
            </a:r>
          </a:p>
        </p:txBody>
      </p:sp>
      <p:sp>
        <p:nvSpPr>
          <p:cNvPr name="Freeform 15" id="15"/>
          <p:cNvSpPr/>
          <p:nvPr/>
        </p:nvSpPr>
        <p:spPr>
          <a:xfrm flipH="false" flipV="false" rot="5400000">
            <a:off x="1257842" y="-1177540"/>
            <a:ext cx="4882038" cy="7218067"/>
          </a:xfrm>
          <a:custGeom>
            <a:avLst/>
            <a:gdLst/>
            <a:ahLst/>
            <a:cxnLst/>
            <a:rect r="r" b="b" t="t" l="l"/>
            <a:pathLst>
              <a:path h="7218067" w="4882038">
                <a:moveTo>
                  <a:pt x="0" y="0"/>
                </a:moveTo>
                <a:lnTo>
                  <a:pt x="4882038" y="0"/>
                </a:lnTo>
                <a:lnTo>
                  <a:pt x="4882038" y="7218068"/>
                </a:lnTo>
                <a:lnTo>
                  <a:pt x="0" y="7218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true" flipV="true" rot="5400000">
            <a:off x="12237947" y="4236947"/>
            <a:ext cx="4882038" cy="7218067"/>
          </a:xfrm>
          <a:custGeom>
            <a:avLst/>
            <a:gdLst/>
            <a:ahLst/>
            <a:cxnLst/>
            <a:rect r="r" b="b" t="t" l="l"/>
            <a:pathLst>
              <a:path h="7218067" w="4882038">
                <a:moveTo>
                  <a:pt x="4882038" y="7218068"/>
                </a:moveTo>
                <a:lnTo>
                  <a:pt x="0" y="7218068"/>
                </a:lnTo>
                <a:lnTo>
                  <a:pt x="0" y="0"/>
                </a:lnTo>
                <a:lnTo>
                  <a:pt x="4882038" y="0"/>
                </a:lnTo>
                <a:lnTo>
                  <a:pt x="4882038" y="7218068"/>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0244" y="1028700"/>
            <a:ext cx="13987511" cy="8229600"/>
          </a:xfrm>
          <a:custGeom>
            <a:avLst/>
            <a:gdLst/>
            <a:ahLst/>
            <a:cxnLst/>
            <a:rect r="r" b="b" t="t" l="l"/>
            <a:pathLst>
              <a:path h="8229600" w="13987511">
                <a:moveTo>
                  <a:pt x="0" y="0"/>
                </a:moveTo>
                <a:lnTo>
                  <a:pt x="13987512" y="0"/>
                </a:lnTo>
                <a:lnTo>
                  <a:pt x="13987512"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8666971" y="8936264"/>
            <a:ext cx="954059" cy="95405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BCA164"/>
              </a:solidFill>
              <a:prstDash val="solid"/>
              <a:miter/>
            </a:ln>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798148" y="9067441"/>
            <a:ext cx="691704" cy="6917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38100" cap="sq">
              <a:solidFill>
                <a:srgbClr val="20443B"/>
              </a:solidFill>
              <a:prstDash val="solid"/>
              <a:miter/>
            </a:ln>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TextBox 9" id="9"/>
          <p:cNvSpPr txBox="true"/>
          <p:nvPr/>
        </p:nvSpPr>
        <p:spPr>
          <a:xfrm rot="0">
            <a:off x="4973022" y="2943724"/>
            <a:ext cx="8341956" cy="1674375"/>
          </a:xfrm>
          <a:prstGeom prst="rect">
            <a:avLst/>
          </a:prstGeom>
        </p:spPr>
        <p:txBody>
          <a:bodyPr anchor="t" rtlCol="false" tIns="0" lIns="0" bIns="0" rIns="0">
            <a:spAutoFit/>
          </a:bodyPr>
          <a:lstStyle/>
          <a:p>
            <a:pPr algn="ctr">
              <a:lnSpc>
                <a:spcPts val="12833"/>
              </a:lnSpc>
            </a:pPr>
            <a:r>
              <a:rPr lang="en-US" sz="10968">
                <a:solidFill>
                  <a:srgbClr val="20443B"/>
                </a:solidFill>
                <a:latin typeface="The Seasons Bold"/>
              </a:rPr>
              <a:t>Thank You</a:t>
            </a:r>
          </a:p>
        </p:txBody>
      </p:sp>
      <p:grpSp>
        <p:nvGrpSpPr>
          <p:cNvPr name="Group 10" id="10"/>
          <p:cNvGrpSpPr/>
          <p:nvPr/>
        </p:nvGrpSpPr>
        <p:grpSpPr>
          <a:xfrm rot="0">
            <a:off x="4755635" y="5074785"/>
            <a:ext cx="8629589" cy="1237015"/>
            <a:chOff x="0" y="0"/>
            <a:chExt cx="2272813" cy="325798"/>
          </a:xfrm>
        </p:grpSpPr>
        <p:sp>
          <p:nvSpPr>
            <p:cNvPr name="Freeform 11" id="11"/>
            <p:cNvSpPr/>
            <p:nvPr/>
          </p:nvSpPr>
          <p:spPr>
            <a:xfrm flipH="false" flipV="false" rot="0">
              <a:off x="0" y="0"/>
              <a:ext cx="2272813" cy="325798"/>
            </a:xfrm>
            <a:custGeom>
              <a:avLst/>
              <a:gdLst/>
              <a:ahLst/>
              <a:cxnLst/>
              <a:rect r="r" b="b" t="t" l="l"/>
              <a:pathLst>
                <a:path h="325798" w="2272813">
                  <a:moveTo>
                    <a:pt x="45754" y="0"/>
                  </a:moveTo>
                  <a:lnTo>
                    <a:pt x="2227059" y="0"/>
                  </a:lnTo>
                  <a:cubicBezTo>
                    <a:pt x="2239194" y="0"/>
                    <a:pt x="2250832" y="4820"/>
                    <a:pt x="2259412" y="13401"/>
                  </a:cubicBezTo>
                  <a:cubicBezTo>
                    <a:pt x="2267993" y="21982"/>
                    <a:pt x="2272813" y="33619"/>
                    <a:pt x="2272813" y="45754"/>
                  </a:cubicBezTo>
                  <a:lnTo>
                    <a:pt x="2272813" y="280044"/>
                  </a:lnTo>
                  <a:cubicBezTo>
                    <a:pt x="2272813" y="292179"/>
                    <a:pt x="2267993" y="303817"/>
                    <a:pt x="2259412" y="312397"/>
                  </a:cubicBezTo>
                  <a:cubicBezTo>
                    <a:pt x="2250832" y="320978"/>
                    <a:pt x="2239194" y="325798"/>
                    <a:pt x="2227059" y="325798"/>
                  </a:cubicBezTo>
                  <a:lnTo>
                    <a:pt x="45754" y="325798"/>
                  </a:lnTo>
                  <a:cubicBezTo>
                    <a:pt x="33619" y="325798"/>
                    <a:pt x="21982" y="320978"/>
                    <a:pt x="13401" y="312397"/>
                  </a:cubicBezTo>
                  <a:cubicBezTo>
                    <a:pt x="4820" y="303817"/>
                    <a:pt x="0" y="292179"/>
                    <a:pt x="0" y="280044"/>
                  </a:cubicBezTo>
                  <a:lnTo>
                    <a:pt x="0" y="45754"/>
                  </a:lnTo>
                  <a:cubicBezTo>
                    <a:pt x="0" y="33619"/>
                    <a:pt x="4820" y="21982"/>
                    <a:pt x="13401" y="13401"/>
                  </a:cubicBezTo>
                  <a:cubicBezTo>
                    <a:pt x="21982" y="4820"/>
                    <a:pt x="33619" y="0"/>
                    <a:pt x="45754" y="0"/>
                  </a:cubicBezTo>
                  <a:close/>
                </a:path>
              </a:pathLst>
            </a:custGeom>
            <a:solidFill>
              <a:srgbClr val="20443B"/>
            </a:solidFill>
          </p:spPr>
        </p:sp>
        <p:sp>
          <p:nvSpPr>
            <p:cNvPr name="TextBox 12" id="12"/>
            <p:cNvSpPr txBox="true"/>
            <p:nvPr/>
          </p:nvSpPr>
          <p:spPr>
            <a:xfrm>
              <a:off x="0" y="-66675"/>
              <a:ext cx="2272813" cy="392473"/>
            </a:xfrm>
            <a:prstGeom prst="rect">
              <a:avLst/>
            </a:prstGeom>
          </p:spPr>
          <p:txBody>
            <a:bodyPr anchor="ctr" rtlCol="false" tIns="50800" lIns="50800" bIns="50800" rIns="50800"/>
            <a:lstStyle/>
            <a:p>
              <a:pPr algn="ctr">
                <a:lnSpc>
                  <a:spcPts val="3499"/>
                </a:lnSpc>
              </a:pPr>
            </a:p>
          </p:txBody>
        </p:sp>
      </p:grpSp>
      <p:sp>
        <p:nvSpPr>
          <p:cNvPr name="TextBox 13" id="13"/>
          <p:cNvSpPr txBox="true"/>
          <p:nvPr/>
        </p:nvSpPr>
        <p:spPr>
          <a:xfrm rot="0">
            <a:off x="4825880" y="4896391"/>
            <a:ext cx="8489098" cy="1174758"/>
          </a:xfrm>
          <a:prstGeom prst="rect">
            <a:avLst/>
          </a:prstGeom>
        </p:spPr>
        <p:txBody>
          <a:bodyPr anchor="t" rtlCol="false" tIns="0" lIns="0" bIns="0" rIns="0">
            <a:spAutoFit/>
          </a:bodyPr>
          <a:lstStyle/>
          <a:p>
            <a:pPr algn="ctr">
              <a:lnSpc>
                <a:spcPts val="10249"/>
              </a:lnSpc>
            </a:pPr>
            <a:r>
              <a:rPr lang="en-US" sz="4999">
                <a:solidFill>
                  <a:srgbClr val="FFFFFF"/>
                </a:solidFill>
                <a:latin typeface="The Seasons"/>
              </a:rPr>
              <a:t>FOR YOUR ATTENTION!</a:t>
            </a:r>
          </a:p>
        </p:txBody>
      </p:sp>
      <p:sp>
        <p:nvSpPr>
          <p:cNvPr name="TextBox 14" id="14"/>
          <p:cNvSpPr txBox="true"/>
          <p:nvPr/>
        </p:nvSpPr>
        <p:spPr>
          <a:xfrm rot="0">
            <a:off x="8704040" y="9006010"/>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11</a:t>
            </a:r>
          </a:p>
        </p:txBody>
      </p:sp>
      <p:sp>
        <p:nvSpPr>
          <p:cNvPr name="Freeform 15" id="15"/>
          <p:cNvSpPr/>
          <p:nvPr/>
        </p:nvSpPr>
        <p:spPr>
          <a:xfrm flipH="true" flipV="false" rot="5400000">
            <a:off x="1168015" y="4284572"/>
            <a:ext cx="4882038" cy="7218067"/>
          </a:xfrm>
          <a:custGeom>
            <a:avLst/>
            <a:gdLst/>
            <a:ahLst/>
            <a:cxnLst/>
            <a:rect r="r" b="b" t="t" l="l"/>
            <a:pathLst>
              <a:path h="7218067" w="4882038">
                <a:moveTo>
                  <a:pt x="4882038" y="0"/>
                </a:moveTo>
                <a:lnTo>
                  <a:pt x="0" y="0"/>
                </a:lnTo>
                <a:lnTo>
                  <a:pt x="0" y="7218068"/>
                </a:lnTo>
                <a:lnTo>
                  <a:pt x="4882038" y="7218068"/>
                </a:lnTo>
                <a:lnTo>
                  <a:pt x="488203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true" rot="5400000">
            <a:off x="12247472" y="-1215150"/>
            <a:ext cx="4882038" cy="7218067"/>
          </a:xfrm>
          <a:custGeom>
            <a:avLst/>
            <a:gdLst/>
            <a:ahLst/>
            <a:cxnLst/>
            <a:rect r="r" b="b" t="t" l="l"/>
            <a:pathLst>
              <a:path h="7218067" w="4882038">
                <a:moveTo>
                  <a:pt x="0" y="7218068"/>
                </a:moveTo>
                <a:lnTo>
                  <a:pt x="4882038" y="7218068"/>
                </a:lnTo>
                <a:lnTo>
                  <a:pt x="4882038" y="0"/>
                </a:lnTo>
                <a:lnTo>
                  <a:pt x="0" y="0"/>
                </a:lnTo>
                <a:lnTo>
                  <a:pt x="0" y="7218068"/>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0244" y="1028700"/>
            <a:ext cx="13987511" cy="8229600"/>
          </a:xfrm>
          <a:custGeom>
            <a:avLst/>
            <a:gdLst/>
            <a:ahLst/>
            <a:cxnLst/>
            <a:rect r="r" b="b" t="t" l="l"/>
            <a:pathLst>
              <a:path h="8229600" w="13987511">
                <a:moveTo>
                  <a:pt x="0" y="0"/>
                </a:moveTo>
                <a:lnTo>
                  <a:pt x="13987512" y="0"/>
                </a:lnTo>
                <a:lnTo>
                  <a:pt x="13987512"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8666971" y="8936264"/>
            <a:ext cx="954059" cy="95405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BCA164"/>
              </a:solidFill>
              <a:prstDash val="solid"/>
              <a:miter/>
            </a:ln>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798148" y="9067441"/>
            <a:ext cx="691704" cy="6917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38100" cap="sq">
              <a:solidFill>
                <a:srgbClr val="20443B"/>
              </a:solidFill>
              <a:prstDash val="solid"/>
              <a:miter/>
            </a:ln>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2937302" y="2820418"/>
            <a:ext cx="12279400" cy="5314867"/>
            <a:chOff x="0" y="0"/>
            <a:chExt cx="3234081" cy="1399800"/>
          </a:xfrm>
        </p:grpSpPr>
        <p:sp>
          <p:nvSpPr>
            <p:cNvPr name="Freeform 10" id="10"/>
            <p:cNvSpPr/>
            <p:nvPr/>
          </p:nvSpPr>
          <p:spPr>
            <a:xfrm flipH="false" flipV="false" rot="0">
              <a:off x="0" y="0"/>
              <a:ext cx="3234081" cy="1399800"/>
            </a:xfrm>
            <a:custGeom>
              <a:avLst/>
              <a:gdLst/>
              <a:ahLst/>
              <a:cxnLst/>
              <a:rect r="r" b="b" t="t" l="l"/>
              <a:pathLst>
                <a:path h="1399800" w="3234081">
                  <a:moveTo>
                    <a:pt x="32154" y="0"/>
                  </a:moveTo>
                  <a:lnTo>
                    <a:pt x="3201926" y="0"/>
                  </a:lnTo>
                  <a:cubicBezTo>
                    <a:pt x="3210454" y="0"/>
                    <a:pt x="3218633" y="3388"/>
                    <a:pt x="3224663" y="9418"/>
                  </a:cubicBezTo>
                  <a:cubicBezTo>
                    <a:pt x="3230693" y="15448"/>
                    <a:pt x="3234081" y="23627"/>
                    <a:pt x="3234081" y="32154"/>
                  </a:cubicBezTo>
                  <a:lnTo>
                    <a:pt x="3234081" y="1367646"/>
                  </a:lnTo>
                  <a:cubicBezTo>
                    <a:pt x="3234081" y="1385404"/>
                    <a:pt x="3219685" y="1399800"/>
                    <a:pt x="3201926" y="1399800"/>
                  </a:cubicBezTo>
                  <a:lnTo>
                    <a:pt x="32154" y="1399800"/>
                  </a:lnTo>
                  <a:cubicBezTo>
                    <a:pt x="14396" y="1399800"/>
                    <a:pt x="0" y="1385404"/>
                    <a:pt x="0" y="1367646"/>
                  </a:cubicBezTo>
                  <a:lnTo>
                    <a:pt x="0" y="32154"/>
                  </a:lnTo>
                  <a:cubicBezTo>
                    <a:pt x="0" y="14396"/>
                    <a:pt x="14396" y="0"/>
                    <a:pt x="32154" y="0"/>
                  </a:cubicBezTo>
                  <a:close/>
                </a:path>
              </a:pathLst>
            </a:custGeom>
            <a:solidFill>
              <a:srgbClr val="20443B"/>
            </a:solidFill>
            <a:ln w="114300" cap="rnd">
              <a:solidFill>
                <a:srgbClr val="BCA164"/>
              </a:solidFill>
              <a:prstDash val="solid"/>
              <a:round/>
            </a:ln>
          </p:spPr>
        </p:sp>
        <p:sp>
          <p:nvSpPr>
            <p:cNvPr name="TextBox 11" id="11"/>
            <p:cNvSpPr txBox="true"/>
            <p:nvPr/>
          </p:nvSpPr>
          <p:spPr>
            <a:xfrm>
              <a:off x="0" y="-57150"/>
              <a:ext cx="3234081" cy="1456950"/>
            </a:xfrm>
            <a:prstGeom prst="rect">
              <a:avLst/>
            </a:prstGeom>
          </p:spPr>
          <p:txBody>
            <a:bodyPr anchor="ctr" rtlCol="false" tIns="50800" lIns="50800" bIns="50800" rIns="50800"/>
            <a:lstStyle/>
            <a:p>
              <a:pPr>
                <a:lnSpc>
                  <a:spcPts val="3499"/>
                </a:lnSpc>
              </a:pPr>
            </a:p>
          </p:txBody>
        </p:sp>
      </p:grpSp>
      <p:sp>
        <p:nvSpPr>
          <p:cNvPr name="TextBox 12" id="12"/>
          <p:cNvSpPr txBox="true"/>
          <p:nvPr/>
        </p:nvSpPr>
        <p:spPr>
          <a:xfrm rot="0">
            <a:off x="4822014" y="1560274"/>
            <a:ext cx="8643972" cy="880745"/>
          </a:xfrm>
          <a:prstGeom prst="rect">
            <a:avLst/>
          </a:prstGeom>
        </p:spPr>
        <p:txBody>
          <a:bodyPr anchor="t" rtlCol="false" tIns="0" lIns="0" bIns="0" rIns="0">
            <a:spAutoFit/>
          </a:bodyPr>
          <a:lstStyle/>
          <a:p>
            <a:pPr algn="ctr">
              <a:lnSpc>
                <a:spcPts val="7000"/>
              </a:lnSpc>
            </a:pPr>
            <a:r>
              <a:rPr lang="en-US" sz="5000">
                <a:solidFill>
                  <a:srgbClr val="20443B"/>
                </a:solidFill>
                <a:latin typeface="The Seasons Bold"/>
              </a:rPr>
              <a:t>INTRODUCTION</a:t>
            </a:r>
          </a:p>
        </p:txBody>
      </p:sp>
      <p:sp>
        <p:nvSpPr>
          <p:cNvPr name="TextBox 13" id="13"/>
          <p:cNvSpPr txBox="true"/>
          <p:nvPr/>
        </p:nvSpPr>
        <p:spPr>
          <a:xfrm rot="0">
            <a:off x="8704040" y="9006010"/>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2</a:t>
            </a:r>
          </a:p>
        </p:txBody>
      </p:sp>
      <p:sp>
        <p:nvSpPr>
          <p:cNvPr name="Freeform 14" id="14"/>
          <p:cNvSpPr/>
          <p:nvPr/>
        </p:nvSpPr>
        <p:spPr>
          <a:xfrm flipH="false" flipV="false" rot="5400000">
            <a:off x="1120390" y="-1168015"/>
            <a:ext cx="4882038" cy="7218067"/>
          </a:xfrm>
          <a:custGeom>
            <a:avLst/>
            <a:gdLst/>
            <a:ahLst/>
            <a:cxnLst/>
            <a:rect r="r" b="b" t="t" l="l"/>
            <a:pathLst>
              <a:path h="7218067" w="4882038">
                <a:moveTo>
                  <a:pt x="0" y="0"/>
                </a:moveTo>
                <a:lnTo>
                  <a:pt x="4882038" y="0"/>
                </a:lnTo>
                <a:lnTo>
                  <a:pt x="4882038" y="7218068"/>
                </a:lnTo>
                <a:lnTo>
                  <a:pt x="0" y="7218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true" flipV="true" rot="5400000">
            <a:off x="12285572" y="4246472"/>
            <a:ext cx="4882038" cy="7218067"/>
          </a:xfrm>
          <a:custGeom>
            <a:avLst/>
            <a:gdLst/>
            <a:ahLst/>
            <a:cxnLst/>
            <a:rect r="r" b="b" t="t" l="l"/>
            <a:pathLst>
              <a:path h="7218067" w="4882038">
                <a:moveTo>
                  <a:pt x="4882038" y="7218068"/>
                </a:moveTo>
                <a:lnTo>
                  <a:pt x="0" y="7218068"/>
                </a:lnTo>
                <a:lnTo>
                  <a:pt x="0" y="0"/>
                </a:lnTo>
                <a:lnTo>
                  <a:pt x="4882038" y="0"/>
                </a:lnTo>
                <a:lnTo>
                  <a:pt x="4882038" y="72180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4172040" y="3565398"/>
            <a:ext cx="9809924" cy="3602927"/>
          </a:xfrm>
          <a:prstGeom prst="rect">
            <a:avLst/>
          </a:prstGeom>
        </p:spPr>
        <p:txBody>
          <a:bodyPr anchor="t" rtlCol="false" tIns="0" lIns="0" bIns="0" rIns="0">
            <a:spAutoFit/>
          </a:bodyPr>
          <a:lstStyle/>
          <a:p>
            <a:pPr algn="ctr">
              <a:lnSpc>
                <a:spcPts val="4227"/>
              </a:lnSpc>
            </a:pPr>
            <a:r>
              <a:rPr lang="en-US" sz="2799">
                <a:solidFill>
                  <a:srgbClr val="FFFFFF"/>
                </a:solidFill>
                <a:latin typeface="The Seasons Light"/>
              </a:rPr>
              <a:t>IITD-GUESSR</a:t>
            </a:r>
          </a:p>
          <a:p>
            <a:pPr>
              <a:lnSpc>
                <a:spcPts val="3472"/>
              </a:lnSpc>
            </a:pPr>
            <a:r>
              <a:rPr lang="en-US" sz="2299">
                <a:solidFill>
                  <a:srgbClr val="FFFFFF"/>
                </a:solidFill>
                <a:latin typeface="The Seasons Light"/>
              </a:rPr>
              <a:t>IITD Campus Guesser, a dynamic and interactive game designed to cater to both introverted and extroverted players. Built using the</a:t>
            </a:r>
            <a:r>
              <a:rPr lang="en-US" sz="2299">
                <a:solidFill>
                  <a:srgbClr val="FFFFFF"/>
                </a:solidFill>
                <a:latin typeface="The Seasons Light"/>
              </a:rPr>
              <a:t> Pygame framework, this game offers a variety of gameplay modes that allow users to engage at their comfort level while exploring the vibrant campus of IIT-Delhi. Whether you prefer to play solo or enjoy competing against others, IITD-Guessr provides an engaging platform to test your knowledge and observational skills.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17221893" y="7371461"/>
            <a:ext cx="5143500" cy="5068685"/>
          </a:xfrm>
          <a:custGeom>
            <a:avLst/>
            <a:gdLst/>
            <a:ahLst/>
            <a:cxnLst/>
            <a:rect r="r" b="b" t="t" l="l"/>
            <a:pathLst>
              <a:path h="5068685" w="5143500">
                <a:moveTo>
                  <a:pt x="5143500" y="5068685"/>
                </a:moveTo>
                <a:lnTo>
                  <a:pt x="0" y="5068685"/>
                </a:lnTo>
                <a:lnTo>
                  <a:pt x="0" y="0"/>
                </a:lnTo>
                <a:lnTo>
                  <a:pt x="5143500" y="0"/>
                </a:lnTo>
                <a:lnTo>
                  <a:pt x="5143500" y="506868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50244" y="1028700"/>
            <a:ext cx="13987511" cy="8229600"/>
          </a:xfrm>
          <a:custGeom>
            <a:avLst/>
            <a:gdLst/>
            <a:ahLst/>
            <a:cxnLst/>
            <a:rect r="r" b="b" t="t" l="l"/>
            <a:pathLst>
              <a:path h="8229600" w="13987511">
                <a:moveTo>
                  <a:pt x="0" y="0"/>
                </a:moveTo>
                <a:lnTo>
                  <a:pt x="13987512" y="0"/>
                </a:lnTo>
                <a:lnTo>
                  <a:pt x="13987512" y="8229600"/>
                </a:lnTo>
                <a:lnTo>
                  <a:pt x="0" y="8229600"/>
                </a:lnTo>
                <a:lnTo>
                  <a:pt x="0" y="0"/>
                </a:lnTo>
                <a:close/>
              </a:path>
            </a:pathLst>
          </a:custGeom>
          <a:blipFill>
            <a:blip r:embed="rId4"/>
            <a:stretch>
              <a:fillRect l="0" t="0" r="0" b="0"/>
            </a:stretch>
          </a:blipFill>
        </p:spPr>
      </p:sp>
      <p:grpSp>
        <p:nvGrpSpPr>
          <p:cNvPr name="Group 4" id="4"/>
          <p:cNvGrpSpPr/>
          <p:nvPr/>
        </p:nvGrpSpPr>
        <p:grpSpPr>
          <a:xfrm rot="0">
            <a:off x="8666971" y="8936264"/>
            <a:ext cx="954059" cy="95405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BCA164"/>
              </a:solidFill>
              <a:prstDash val="solid"/>
              <a:miter/>
            </a:ln>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8798148" y="9067441"/>
            <a:ext cx="691704" cy="69170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38100" cap="sq">
              <a:solidFill>
                <a:srgbClr val="20443B"/>
              </a:solidFill>
              <a:prstDash val="solid"/>
              <a:miter/>
            </a:ln>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3914035" y="3143228"/>
            <a:ext cx="10930585" cy="1441274"/>
            <a:chOff x="0" y="0"/>
            <a:chExt cx="2878837" cy="379595"/>
          </a:xfrm>
        </p:grpSpPr>
        <p:sp>
          <p:nvSpPr>
            <p:cNvPr name="Freeform 11" id="11"/>
            <p:cNvSpPr/>
            <p:nvPr/>
          </p:nvSpPr>
          <p:spPr>
            <a:xfrm flipH="false" flipV="false" rot="0">
              <a:off x="0" y="0"/>
              <a:ext cx="2878837" cy="379595"/>
            </a:xfrm>
            <a:custGeom>
              <a:avLst/>
              <a:gdLst/>
              <a:ahLst/>
              <a:cxnLst/>
              <a:rect r="r" b="b" t="t" l="l"/>
              <a:pathLst>
                <a:path h="379595" w="2878837">
                  <a:moveTo>
                    <a:pt x="36122" y="0"/>
                  </a:moveTo>
                  <a:lnTo>
                    <a:pt x="2842715" y="0"/>
                  </a:lnTo>
                  <a:cubicBezTo>
                    <a:pt x="2852295" y="0"/>
                    <a:pt x="2861483" y="3806"/>
                    <a:pt x="2868257" y="10580"/>
                  </a:cubicBezTo>
                  <a:cubicBezTo>
                    <a:pt x="2875031" y="17354"/>
                    <a:pt x="2878837" y="26542"/>
                    <a:pt x="2878837" y="36122"/>
                  </a:cubicBezTo>
                  <a:lnTo>
                    <a:pt x="2878837" y="343472"/>
                  </a:lnTo>
                  <a:cubicBezTo>
                    <a:pt x="2878837" y="353053"/>
                    <a:pt x="2875031" y="362240"/>
                    <a:pt x="2868257" y="369015"/>
                  </a:cubicBezTo>
                  <a:cubicBezTo>
                    <a:pt x="2861483" y="375789"/>
                    <a:pt x="2852295" y="379595"/>
                    <a:pt x="2842715" y="379595"/>
                  </a:cubicBezTo>
                  <a:lnTo>
                    <a:pt x="36122" y="379595"/>
                  </a:lnTo>
                  <a:cubicBezTo>
                    <a:pt x="26542" y="379595"/>
                    <a:pt x="17354" y="375789"/>
                    <a:pt x="10580" y="369015"/>
                  </a:cubicBezTo>
                  <a:cubicBezTo>
                    <a:pt x="3806" y="362240"/>
                    <a:pt x="0" y="353053"/>
                    <a:pt x="0" y="343472"/>
                  </a:cubicBezTo>
                  <a:lnTo>
                    <a:pt x="0" y="36122"/>
                  </a:lnTo>
                  <a:cubicBezTo>
                    <a:pt x="0" y="26542"/>
                    <a:pt x="3806" y="17354"/>
                    <a:pt x="10580" y="10580"/>
                  </a:cubicBezTo>
                  <a:cubicBezTo>
                    <a:pt x="17354" y="3806"/>
                    <a:pt x="26542" y="0"/>
                    <a:pt x="36122" y="0"/>
                  </a:cubicBezTo>
                  <a:close/>
                </a:path>
              </a:pathLst>
            </a:custGeom>
            <a:solidFill>
              <a:srgbClr val="20443B"/>
            </a:solidFill>
            <a:ln w="114300" cap="rnd">
              <a:solidFill>
                <a:srgbClr val="BCA164"/>
              </a:solidFill>
              <a:prstDash val="solid"/>
              <a:round/>
            </a:ln>
          </p:spPr>
        </p:sp>
        <p:sp>
          <p:nvSpPr>
            <p:cNvPr name="TextBox 12" id="12"/>
            <p:cNvSpPr txBox="true"/>
            <p:nvPr/>
          </p:nvSpPr>
          <p:spPr>
            <a:xfrm>
              <a:off x="0" y="-66675"/>
              <a:ext cx="2878837" cy="446270"/>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3141897" y="3091727"/>
            <a:ext cx="1544275" cy="154427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A164"/>
            </a:solidFill>
            <a:ln w="76200" cap="sq">
              <a:solidFill>
                <a:srgbClr val="FFFFFF"/>
              </a:solidFill>
              <a:prstDash val="solid"/>
              <a:miter/>
            </a:ln>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TextBox 16" id="16"/>
          <p:cNvSpPr txBox="true"/>
          <p:nvPr/>
        </p:nvSpPr>
        <p:spPr>
          <a:xfrm rot="0">
            <a:off x="8704040" y="9006010"/>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3</a:t>
            </a:r>
          </a:p>
        </p:txBody>
      </p:sp>
      <p:grpSp>
        <p:nvGrpSpPr>
          <p:cNvPr name="Group 17" id="17"/>
          <p:cNvGrpSpPr/>
          <p:nvPr/>
        </p:nvGrpSpPr>
        <p:grpSpPr>
          <a:xfrm rot="0">
            <a:off x="3914035" y="4968993"/>
            <a:ext cx="10930585" cy="1441274"/>
            <a:chOff x="0" y="0"/>
            <a:chExt cx="2878837" cy="379595"/>
          </a:xfrm>
        </p:grpSpPr>
        <p:sp>
          <p:nvSpPr>
            <p:cNvPr name="Freeform 18" id="18"/>
            <p:cNvSpPr/>
            <p:nvPr/>
          </p:nvSpPr>
          <p:spPr>
            <a:xfrm flipH="false" flipV="false" rot="0">
              <a:off x="0" y="0"/>
              <a:ext cx="2878837" cy="379595"/>
            </a:xfrm>
            <a:custGeom>
              <a:avLst/>
              <a:gdLst/>
              <a:ahLst/>
              <a:cxnLst/>
              <a:rect r="r" b="b" t="t" l="l"/>
              <a:pathLst>
                <a:path h="379595" w="2878837">
                  <a:moveTo>
                    <a:pt x="36122" y="0"/>
                  </a:moveTo>
                  <a:lnTo>
                    <a:pt x="2842715" y="0"/>
                  </a:lnTo>
                  <a:cubicBezTo>
                    <a:pt x="2852295" y="0"/>
                    <a:pt x="2861483" y="3806"/>
                    <a:pt x="2868257" y="10580"/>
                  </a:cubicBezTo>
                  <a:cubicBezTo>
                    <a:pt x="2875031" y="17354"/>
                    <a:pt x="2878837" y="26542"/>
                    <a:pt x="2878837" y="36122"/>
                  </a:cubicBezTo>
                  <a:lnTo>
                    <a:pt x="2878837" y="343472"/>
                  </a:lnTo>
                  <a:cubicBezTo>
                    <a:pt x="2878837" y="353053"/>
                    <a:pt x="2875031" y="362240"/>
                    <a:pt x="2868257" y="369015"/>
                  </a:cubicBezTo>
                  <a:cubicBezTo>
                    <a:pt x="2861483" y="375789"/>
                    <a:pt x="2852295" y="379595"/>
                    <a:pt x="2842715" y="379595"/>
                  </a:cubicBezTo>
                  <a:lnTo>
                    <a:pt x="36122" y="379595"/>
                  </a:lnTo>
                  <a:cubicBezTo>
                    <a:pt x="26542" y="379595"/>
                    <a:pt x="17354" y="375789"/>
                    <a:pt x="10580" y="369015"/>
                  </a:cubicBezTo>
                  <a:cubicBezTo>
                    <a:pt x="3806" y="362240"/>
                    <a:pt x="0" y="353053"/>
                    <a:pt x="0" y="343472"/>
                  </a:cubicBezTo>
                  <a:lnTo>
                    <a:pt x="0" y="36122"/>
                  </a:lnTo>
                  <a:cubicBezTo>
                    <a:pt x="0" y="26542"/>
                    <a:pt x="3806" y="17354"/>
                    <a:pt x="10580" y="10580"/>
                  </a:cubicBezTo>
                  <a:cubicBezTo>
                    <a:pt x="17354" y="3806"/>
                    <a:pt x="26542" y="0"/>
                    <a:pt x="36122" y="0"/>
                  </a:cubicBezTo>
                  <a:close/>
                </a:path>
              </a:pathLst>
            </a:custGeom>
            <a:solidFill>
              <a:srgbClr val="20443B"/>
            </a:solidFill>
            <a:ln w="114300" cap="rnd">
              <a:solidFill>
                <a:srgbClr val="BCA164"/>
              </a:solidFill>
              <a:prstDash val="solid"/>
              <a:round/>
            </a:ln>
          </p:spPr>
        </p:sp>
        <p:sp>
          <p:nvSpPr>
            <p:cNvPr name="TextBox 19" id="19"/>
            <p:cNvSpPr txBox="true"/>
            <p:nvPr/>
          </p:nvSpPr>
          <p:spPr>
            <a:xfrm>
              <a:off x="0" y="-66675"/>
              <a:ext cx="2878837" cy="446270"/>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3914035" y="6794759"/>
            <a:ext cx="10930585" cy="1441274"/>
            <a:chOff x="0" y="0"/>
            <a:chExt cx="2878837" cy="379595"/>
          </a:xfrm>
        </p:grpSpPr>
        <p:sp>
          <p:nvSpPr>
            <p:cNvPr name="Freeform 21" id="21"/>
            <p:cNvSpPr/>
            <p:nvPr/>
          </p:nvSpPr>
          <p:spPr>
            <a:xfrm flipH="false" flipV="false" rot="0">
              <a:off x="0" y="0"/>
              <a:ext cx="2878837" cy="379595"/>
            </a:xfrm>
            <a:custGeom>
              <a:avLst/>
              <a:gdLst/>
              <a:ahLst/>
              <a:cxnLst/>
              <a:rect r="r" b="b" t="t" l="l"/>
              <a:pathLst>
                <a:path h="379595" w="2878837">
                  <a:moveTo>
                    <a:pt x="36122" y="0"/>
                  </a:moveTo>
                  <a:lnTo>
                    <a:pt x="2842715" y="0"/>
                  </a:lnTo>
                  <a:cubicBezTo>
                    <a:pt x="2852295" y="0"/>
                    <a:pt x="2861483" y="3806"/>
                    <a:pt x="2868257" y="10580"/>
                  </a:cubicBezTo>
                  <a:cubicBezTo>
                    <a:pt x="2875031" y="17354"/>
                    <a:pt x="2878837" y="26542"/>
                    <a:pt x="2878837" y="36122"/>
                  </a:cubicBezTo>
                  <a:lnTo>
                    <a:pt x="2878837" y="343472"/>
                  </a:lnTo>
                  <a:cubicBezTo>
                    <a:pt x="2878837" y="353053"/>
                    <a:pt x="2875031" y="362240"/>
                    <a:pt x="2868257" y="369015"/>
                  </a:cubicBezTo>
                  <a:cubicBezTo>
                    <a:pt x="2861483" y="375789"/>
                    <a:pt x="2852295" y="379595"/>
                    <a:pt x="2842715" y="379595"/>
                  </a:cubicBezTo>
                  <a:lnTo>
                    <a:pt x="36122" y="379595"/>
                  </a:lnTo>
                  <a:cubicBezTo>
                    <a:pt x="26542" y="379595"/>
                    <a:pt x="17354" y="375789"/>
                    <a:pt x="10580" y="369015"/>
                  </a:cubicBezTo>
                  <a:cubicBezTo>
                    <a:pt x="3806" y="362240"/>
                    <a:pt x="0" y="353053"/>
                    <a:pt x="0" y="343472"/>
                  </a:cubicBezTo>
                  <a:lnTo>
                    <a:pt x="0" y="36122"/>
                  </a:lnTo>
                  <a:cubicBezTo>
                    <a:pt x="0" y="26542"/>
                    <a:pt x="3806" y="17354"/>
                    <a:pt x="10580" y="10580"/>
                  </a:cubicBezTo>
                  <a:cubicBezTo>
                    <a:pt x="17354" y="3806"/>
                    <a:pt x="26542" y="0"/>
                    <a:pt x="36122" y="0"/>
                  </a:cubicBezTo>
                  <a:close/>
                </a:path>
              </a:pathLst>
            </a:custGeom>
            <a:solidFill>
              <a:srgbClr val="20443B"/>
            </a:solidFill>
            <a:ln w="114300" cap="rnd">
              <a:solidFill>
                <a:srgbClr val="BCA164"/>
              </a:solidFill>
              <a:prstDash val="solid"/>
              <a:round/>
            </a:ln>
          </p:spPr>
        </p:sp>
        <p:sp>
          <p:nvSpPr>
            <p:cNvPr name="TextBox 22" id="22"/>
            <p:cNvSpPr txBox="true"/>
            <p:nvPr/>
          </p:nvSpPr>
          <p:spPr>
            <a:xfrm>
              <a:off x="0" y="-66675"/>
              <a:ext cx="2878837" cy="446270"/>
            </a:xfrm>
            <a:prstGeom prst="rect">
              <a:avLst/>
            </a:prstGeom>
          </p:spPr>
          <p:txBody>
            <a:bodyPr anchor="ctr" rtlCol="false" tIns="50800" lIns="50800" bIns="50800" rIns="50800"/>
            <a:lstStyle/>
            <a:p>
              <a:pPr algn="ctr">
                <a:lnSpc>
                  <a:spcPts val="3499"/>
                </a:lnSpc>
              </a:pPr>
            </a:p>
          </p:txBody>
        </p:sp>
      </p:grpSp>
      <p:grpSp>
        <p:nvGrpSpPr>
          <p:cNvPr name="Group 23" id="23"/>
          <p:cNvGrpSpPr/>
          <p:nvPr/>
        </p:nvGrpSpPr>
        <p:grpSpPr>
          <a:xfrm rot="0">
            <a:off x="3344226" y="3294055"/>
            <a:ext cx="1139619" cy="113961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76200" cap="sq">
              <a:solidFill>
                <a:srgbClr val="20443B"/>
              </a:solidFill>
              <a:prstDash val="solid"/>
              <a:miter/>
            </a:ln>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TextBox 26" id="26"/>
          <p:cNvSpPr txBox="true"/>
          <p:nvPr/>
        </p:nvSpPr>
        <p:spPr>
          <a:xfrm rot="0">
            <a:off x="3474075" y="3456581"/>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1</a:t>
            </a:r>
          </a:p>
        </p:txBody>
      </p:sp>
      <p:grpSp>
        <p:nvGrpSpPr>
          <p:cNvPr name="Group 27" id="27"/>
          <p:cNvGrpSpPr/>
          <p:nvPr/>
        </p:nvGrpSpPr>
        <p:grpSpPr>
          <a:xfrm rot="0">
            <a:off x="3141897" y="4917493"/>
            <a:ext cx="1544275" cy="154427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A164"/>
            </a:solidFill>
            <a:ln w="76200" cap="sq">
              <a:solidFill>
                <a:srgbClr val="FFFFFF"/>
              </a:solidFill>
              <a:prstDash val="solid"/>
              <a:miter/>
            </a:ln>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30" id="30"/>
          <p:cNvGrpSpPr/>
          <p:nvPr/>
        </p:nvGrpSpPr>
        <p:grpSpPr>
          <a:xfrm rot="0">
            <a:off x="3344226" y="5119821"/>
            <a:ext cx="1139619" cy="113961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76200" cap="sq">
              <a:solidFill>
                <a:srgbClr val="20443B"/>
              </a:solidFill>
              <a:prstDash val="solid"/>
              <a:miter/>
            </a:ln>
          </p:spPr>
        </p:sp>
        <p:sp>
          <p:nvSpPr>
            <p:cNvPr name="TextBox 32" id="32"/>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Freeform 33" id="33"/>
          <p:cNvSpPr/>
          <p:nvPr/>
        </p:nvSpPr>
        <p:spPr>
          <a:xfrm flipH="true" flipV="false" rot="5400000">
            <a:off x="1158490" y="4285782"/>
            <a:ext cx="4882038" cy="7218067"/>
          </a:xfrm>
          <a:custGeom>
            <a:avLst/>
            <a:gdLst/>
            <a:ahLst/>
            <a:cxnLst/>
            <a:rect r="r" b="b" t="t" l="l"/>
            <a:pathLst>
              <a:path h="7218067" w="4882038">
                <a:moveTo>
                  <a:pt x="4882038" y="0"/>
                </a:moveTo>
                <a:lnTo>
                  <a:pt x="0" y="0"/>
                </a:lnTo>
                <a:lnTo>
                  <a:pt x="0" y="7218067"/>
                </a:lnTo>
                <a:lnTo>
                  <a:pt x="4882038" y="7218067"/>
                </a:lnTo>
                <a:lnTo>
                  <a:pt x="4882038"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4" id="34"/>
          <p:cNvGrpSpPr/>
          <p:nvPr/>
        </p:nvGrpSpPr>
        <p:grpSpPr>
          <a:xfrm rot="0">
            <a:off x="3141897" y="6743258"/>
            <a:ext cx="1544275" cy="154427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A164"/>
            </a:solidFill>
            <a:ln w="76200" cap="sq">
              <a:solidFill>
                <a:srgbClr val="FFFFFF"/>
              </a:solidFill>
              <a:prstDash val="solid"/>
              <a:miter/>
            </a:ln>
          </p:spPr>
        </p:sp>
        <p:sp>
          <p:nvSpPr>
            <p:cNvPr name="TextBox 36" id="36"/>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37" id="37"/>
          <p:cNvGrpSpPr/>
          <p:nvPr/>
        </p:nvGrpSpPr>
        <p:grpSpPr>
          <a:xfrm rot="0">
            <a:off x="3344226" y="6945586"/>
            <a:ext cx="1139619" cy="1139619"/>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76200" cap="sq">
              <a:solidFill>
                <a:srgbClr val="20443B"/>
              </a:solidFill>
              <a:prstDash val="solid"/>
              <a:miter/>
            </a:ln>
          </p:spPr>
        </p:sp>
        <p:sp>
          <p:nvSpPr>
            <p:cNvPr name="TextBox 39" id="39"/>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TextBox 40" id="40"/>
          <p:cNvSpPr txBox="true"/>
          <p:nvPr/>
        </p:nvSpPr>
        <p:spPr>
          <a:xfrm rot="0">
            <a:off x="3474075" y="5282346"/>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2</a:t>
            </a:r>
          </a:p>
        </p:txBody>
      </p:sp>
      <p:sp>
        <p:nvSpPr>
          <p:cNvPr name="TextBox 41" id="41"/>
          <p:cNvSpPr txBox="true"/>
          <p:nvPr/>
        </p:nvSpPr>
        <p:spPr>
          <a:xfrm rot="0">
            <a:off x="3474075" y="7108112"/>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3</a:t>
            </a:r>
          </a:p>
        </p:txBody>
      </p:sp>
      <p:sp>
        <p:nvSpPr>
          <p:cNvPr name="TextBox 42" id="42"/>
          <p:cNvSpPr txBox="true"/>
          <p:nvPr/>
        </p:nvSpPr>
        <p:spPr>
          <a:xfrm rot="0">
            <a:off x="4878567" y="5198340"/>
            <a:ext cx="9809924" cy="852424"/>
          </a:xfrm>
          <a:prstGeom prst="rect">
            <a:avLst/>
          </a:prstGeom>
        </p:spPr>
        <p:txBody>
          <a:bodyPr anchor="t" rtlCol="false" tIns="0" lIns="0" bIns="0" rIns="0">
            <a:spAutoFit/>
          </a:bodyPr>
          <a:lstStyle/>
          <a:p>
            <a:pPr>
              <a:lnSpc>
                <a:spcPts val="3472"/>
              </a:lnSpc>
            </a:pPr>
            <a:r>
              <a:rPr lang="en-US" sz="2299">
                <a:solidFill>
                  <a:srgbClr val="FFFFFF"/>
                </a:solidFill>
                <a:latin typeface="The Seasons"/>
              </a:rPr>
              <a:t>To create a game that Introverts can enjoy while playing solo or with someone they know.</a:t>
            </a:r>
          </a:p>
        </p:txBody>
      </p:sp>
      <p:sp>
        <p:nvSpPr>
          <p:cNvPr name="Freeform 43" id="43"/>
          <p:cNvSpPr/>
          <p:nvPr/>
        </p:nvSpPr>
        <p:spPr>
          <a:xfrm flipH="false" flipV="true" rot="5400000">
            <a:off x="12247472" y="-1213663"/>
            <a:ext cx="4882038" cy="7218067"/>
          </a:xfrm>
          <a:custGeom>
            <a:avLst/>
            <a:gdLst/>
            <a:ahLst/>
            <a:cxnLst/>
            <a:rect r="r" b="b" t="t" l="l"/>
            <a:pathLst>
              <a:path h="7218067" w="4882038">
                <a:moveTo>
                  <a:pt x="0" y="7218068"/>
                </a:moveTo>
                <a:lnTo>
                  <a:pt x="4882038" y="7218068"/>
                </a:lnTo>
                <a:lnTo>
                  <a:pt x="4882038" y="0"/>
                </a:lnTo>
                <a:lnTo>
                  <a:pt x="0" y="0"/>
                </a:lnTo>
                <a:lnTo>
                  <a:pt x="0" y="721806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4" id="44"/>
          <p:cNvSpPr txBox="true"/>
          <p:nvPr/>
        </p:nvSpPr>
        <p:spPr>
          <a:xfrm rot="0">
            <a:off x="4452249" y="1837629"/>
            <a:ext cx="9383502" cy="880745"/>
          </a:xfrm>
          <a:prstGeom prst="rect">
            <a:avLst/>
          </a:prstGeom>
        </p:spPr>
        <p:txBody>
          <a:bodyPr anchor="t" rtlCol="false" tIns="0" lIns="0" bIns="0" rIns="0">
            <a:spAutoFit/>
          </a:bodyPr>
          <a:lstStyle/>
          <a:p>
            <a:pPr algn="ctr">
              <a:lnSpc>
                <a:spcPts val="7000"/>
              </a:lnSpc>
            </a:pPr>
            <a:r>
              <a:rPr lang="en-US" sz="5000">
                <a:solidFill>
                  <a:srgbClr val="20443B"/>
                </a:solidFill>
                <a:latin typeface="The Seasons Bold"/>
              </a:rPr>
              <a:t>PROJECT AIM</a:t>
            </a:r>
          </a:p>
        </p:txBody>
      </p:sp>
      <p:sp>
        <p:nvSpPr>
          <p:cNvPr name="TextBox 45" id="45"/>
          <p:cNvSpPr txBox="true"/>
          <p:nvPr/>
        </p:nvSpPr>
        <p:spPr>
          <a:xfrm rot="0">
            <a:off x="4878567" y="3603209"/>
            <a:ext cx="9809924" cy="414274"/>
          </a:xfrm>
          <a:prstGeom prst="rect">
            <a:avLst/>
          </a:prstGeom>
        </p:spPr>
        <p:txBody>
          <a:bodyPr anchor="t" rtlCol="false" tIns="0" lIns="0" bIns="0" rIns="0">
            <a:spAutoFit/>
          </a:bodyPr>
          <a:lstStyle/>
          <a:p>
            <a:pPr>
              <a:lnSpc>
                <a:spcPts val="3472"/>
              </a:lnSpc>
            </a:pPr>
            <a:r>
              <a:rPr lang="en-US" sz="2299">
                <a:solidFill>
                  <a:srgbClr val="FFFFFF"/>
                </a:solidFill>
                <a:latin typeface="The Seasons"/>
              </a:rPr>
              <a:t>To create a game which is not restricted on someone’s personality type.</a:t>
            </a:r>
          </a:p>
        </p:txBody>
      </p:sp>
      <p:sp>
        <p:nvSpPr>
          <p:cNvPr name="TextBox 46" id="46"/>
          <p:cNvSpPr txBox="true"/>
          <p:nvPr/>
        </p:nvSpPr>
        <p:spPr>
          <a:xfrm rot="0">
            <a:off x="4878567" y="7055846"/>
            <a:ext cx="9809924" cy="852424"/>
          </a:xfrm>
          <a:prstGeom prst="rect">
            <a:avLst/>
          </a:prstGeom>
        </p:spPr>
        <p:txBody>
          <a:bodyPr anchor="t" rtlCol="false" tIns="0" lIns="0" bIns="0" rIns="0">
            <a:spAutoFit/>
          </a:bodyPr>
          <a:lstStyle/>
          <a:p>
            <a:pPr>
              <a:lnSpc>
                <a:spcPts val="3472"/>
              </a:lnSpc>
            </a:pPr>
            <a:r>
              <a:rPr lang="en-US" sz="2299">
                <a:solidFill>
                  <a:srgbClr val="FFFFFF"/>
                </a:solidFill>
                <a:latin typeface="The Seasons"/>
              </a:rPr>
              <a:t>To create a game where there is an option for people to discover their community and explore the richness of campus.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0244" y="1028700"/>
            <a:ext cx="13987511" cy="8229600"/>
          </a:xfrm>
          <a:custGeom>
            <a:avLst/>
            <a:gdLst/>
            <a:ahLst/>
            <a:cxnLst/>
            <a:rect r="r" b="b" t="t" l="l"/>
            <a:pathLst>
              <a:path h="8229600" w="13987511">
                <a:moveTo>
                  <a:pt x="0" y="0"/>
                </a:moveTo>
                <a:lnTo>
                  <a:pt x="13987512" y="0"/>
                </a:lnTo>
                <a:lnTo>
                  <a:pt x="1398751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5400000">
            <a:off x="1158490" y="-1215640"/>
            <a:ext cx="4882038" cy="7218067"/>
          </a:xfrm>
          <a:custGeom>
            <a:avLst/>
            <a:gdLst/>
            <a:ahLst/>
            <a:cxnLst/>
            <a:rect r="r" b="b" t="t" l="l"/>
            <a:pathLst>
              <a:path h="7218067" w="4882038">
                <a:moveTo>
                  <a:pt x="0" y="0"/>
                </a:moveTo>
                <a:lnTo>
                  <a:pt x="4882038" y="0"/>
                </a:lnTo>
                <a:lnTo>
                  <a:pt x="4882038" y="7218068"/>
                </a:lnTo>
                <a:lnTo>
                  <a:pt x="0" y="7218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666971" y="8936264"/>
            <a:ext cx="954059" cy="95405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BCA164"/>
              </a:solidFill>
              <a:prstDash val="solid"/>
              <a:miter/>
            </a:ln>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8798148" y="9067441"/>
            <a:ext cx="691704" cy="69170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38100" cap="sq">
              <a:solidFill>
                <a:srgbClr val="20443B"/>
              </a:solidFill>
              <a:prstDash val="solid"/>
              <a:miter/>
            </a:ln>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7356825" y="3100221"/>
            <a:ext cx="3574351" cy="5058202"/>
            <a:chOff x="0" y="0"/>
            <a:chExt cx="941393" cy="1332201"/>
          </a:xfrm>
        </p:grpSpPr>
        <p:sp>
          <p:nvSpPr>
            <p:cNvPr name="Freeform 11" id="11"/>
            <p:cNvSpPr/>
            <p:nvPr/>
          </p:nvSpPr>
          <p:spPr>
            <a:xfrm flipH="false" flipV="false" rot="0">
              <a:off x="0" y="0"/>
              <a:ext cx="941393" cy="1332201"/>
            </a:xfrm>
            <a:custGeom>
              <a:avLst/>
              <a:gdLst/>
              <a:ahLst/>
              <a:cxnLst/>
              <a:rect r="r" b="b" t="t" l="l"/>
              <a:pathLst>
                <a:path h="1332201" w="941393">
                  <a:moveTo>
                    <a:pt x="110464" y="0"/>
                  </a:moveTo>
                  <a:lnTo>
                    <a:pt x="830929" y="0"/>
                  </a:lnTo>
                  <a:cubicBezTo>
                    <a:pt x="891936" y="0"/>
                    <a:pt x="941393" y="49457"/>
                    <a:pt x="941393" y="110464"/>
                  </a:cubicBezTo>
                  <a:lnTo>
                    <a:pt x="941393" y="1221737"/>
                  </a:lnTo>
                  <a:cubicBezTo>
                    <a:pt x="941393" y="1282745"/>
                    <a:pt x="891936" y="1332201"/>
                    <a:pt x="830929" y="1332201"/>
                  </a:cubicBezTo>
                  <a:lnTo>
                    <a:pt x="110464" y="1332201"/>
                  </a:lnTo>
                  <a:cubicBezTo>
                    <a:pt x="49457" y="1332201"/>
                    <a:pt x="0" y="1282745"/>
                    <a:pt x="0" y="1221737"/>
                  </a:cubicBezTo>
                  <a:lnTo>
                    <a:pt x="0" y="110464"/>
                  </a:lnTo>
                  <a:cubicBezTo>
                    <a:pt x="0" y="49457"/>
                    <a:pt x="49457" y="0"/>
                    <a:pt x="110464" y="0"/>
                  </a:cubicBezTo>
                  <a:close/>
                </a:path>
              </a:pathLst>
            </a:custGeom>
            <a:solidFill>
              <a:srgbClr val="20443B"/>
            </a:solidFill>
            <a:ln w="114300" cap="rnd">
              <a:solidFill>
                <a:srgbClr val="BCA164"/>
              </a:solidFill>
              <a:prstDash val="solid"/>
              <a:round/>
            </a:ln>
          </p:spPr>
        </p:sp>
        <p:sp>
          <p:nvSpPr>
            <p:cNvPr name="TextBox 12" id="12"/>
            <p:cNvSpPr txBox="true"/>
            <p:nvPr/>
          </p:nvSpPr>
          <p:spPr>
            <a:xfrm>
              <a:off x="0" y="-66675"/>
              <a:ext cx="941393" cy="1398876"/>
            </a:xfrm>
            <a:prstGeom prst="rect">
              <a:avLst/>
            </a:prstGeom>
          </p:spPr>
          <p:txBody>
            <a:bodyPr anchor="ctr" rtlCol="false" tIns="50800" lIns="50800" bIns="50800" rIns="50800"/>
            <a:lstStyle/>
            <a:p>
              <a:pPr algn="ctr">
                <a:lnSpc>
                  <a:spcPts val="3499"/>
                </a:lnSpc>
              </a:pPr>
            </a:p>
          </p:txBody>
        </p:sp>
      </p:grpSp>
      <p:sp>
        <p:nvSpPr>
          <p:cNvPr name="TextBox 13" id="13"/>
          <p:cNvSpPr txBox="true"/>
          <p:nvPr/>
        </p:nvSpPr>
        <p:spPr>
          <a:xfrm rot="0">
            <a:off x="4452249" y="1569898"/>
            <a:ext cx="9383502" cy="880745"/>
          </a:xfrm>
          <a:prstGeom prst="rect">
            <a:avLst/>
          </a:prstGeom>
        </p:spPr>
        <p:txBody>
          <a:bodyPr anchor="t" rtlCol="false" tIns="0" lIns="0" bIns="0" rIns="0">
            <a:spAutoFit/>
          </a:bodyPr>
          <a:lstStyle/>
          <a:p>
            <a:pPr algn="ctr">
              <a:lnSpc>
                <a:spcPts val="7000"/>
              </a:lnSpc>
            </a:pPr>
            <a:r>
              <a:rPr lang="en-US" sz="5000">
                <a:solidFill>
                  <a:srgbClr val="20443B"/>
                </a:solidFill>
                <a:latin typeface="The Seasons Bold"/>
              </a:rPr>
              <a:t>MODES</a:t>
            </a:r>
          </a:p>
        </p:txBody>
      </p:sp>
      <p:sp>
        <p:nvSpPr>
          <p:cNvPr name="TextBox 14" id="14"/>
          <p:cNvSpPr txBox="true"/>
          <p:nvPr/>
        </p:nvSpPr>
        <p:spPr>
          <a:xfrm rot="0">
            <a:off x="8704040" y="9006010"/>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4</a:t>
            </a:r>
          </a:p>
        </p:txBody>
      </p:sp>
      <p:grpSp>
        <p:nvGrpSpPr>
          <p:cNvPr name="Group 15" id="15"/>
          <p:cNvGrpSpPr/>
          <p:nvPr/>
        </p:nvGrpSpPr>
        <p:grpSpPr>
          <a:xfrm rot="0">
            <a:off x="11304370" y="3100221"/>
            <a:ext cx="3711645" cy="5058202"/>
            <a:chOff x="0" y="0"/>
            <a:chExt cx="977553" cy="1332201"/>
          </a:xfrm>
        </p:grpSpPr>
        <p:sp>
          <p:nvSpPr>
            <p:cNvPr name="Freeform 16" id="16"/>
            <p:cNvSpPr/>
            <p:nvPr/>
          </p:nvSpPr>
          <p:spPr>
            <a:xfrm flipH="false" flipV="false" rot="0">
              <a:off x="0" y="0"/>
              <a:ext cx="977553" cy="1332201"/>
            </a:xfrm>
            <a:custGeom>
              <a:avLst/>
              <a:gdLst/>
              <a:ahLst/>
              <a:cxnLst/>
              <a:rect r="r" b="b" t="t" l="l"/>
              <a:pathLst>
                <a:path h="1332201" w="977553">
                  <a:moveTo>
                    <a:pt x="106378" y="0"/>
                  </a:moveTo>
                  <a:lnTo>
                    <a:pt x="871174" y="0"/>
                  </a:lnTo>
                  <a:cubicBezTo>
                    <a:pt x="929925" y="0"/>
                    <a:pt x="977553" y="47627"/>
                    <a:pt x="977553" y="106378"/>
                  </a:cubicBezTo>
                  <a:lnTo>
                    <a:pt x="977553" y="1225823"/>
                  </a:lnTo>
                  <a:cubicBezTo>
                    <a:pt x="977553" y="1254036"/>
                    <a:pt x="966345" y="1281094"/>
                    <a:pt x="946395" y="1301044"/>
                  </a:cubicBezTo>
                  <a:cubicBezTo>
                    <a:pt x="926445" y="1320994"/>
                    <a:pt x="899388" y="1332201"/>
                    <a:pt x="871174" y="1332201"/>
                  </a:cubicBezTo>
                  <a:lnTo>
                    <a:pt x="106378" y="1332201"/>
                  </a:lnTo>
                  <a:cubicBezTo>
                    <a:pt x="47627" y="1332201"/>
                    <a:pt x="0" y="1284574"/>
                    <a:pt x="0" y="1225823"/>
                  </a:cubicBezTo>
                  <a:lnTo>
                    <a:pt x="0" y="106378"/>
                  </a:lnTo>
                  <a:cubicBezTo>
                    <a:pt x="0" y="47627"/>
                    <a:pt x="47627" y="0"/>
                    <a:pt x="106378" y="0"/>
                  </a:cubicBezTo>
                  <a:close/>
                </a:path>
              </a:pathLst>
            </a:custGeom>
            <a:solidFill>
              <a:srgbClr val="20443B"/>
            </a:solidFill>
            <a:ln w="114300" cap="rnd">
              <a:solidFill>
                <a:srgbClr val="BCA164"/>
              </a:solidFill>
              <a:prstDash val="solid"/>
              <a:round/>
            </a:ln>
          </p:spPr>
        </p:sp>
        <p:sp>
          <p:nvSpPr>
            <p:cNvPr name="TextBox 17" id="17"/>
            <p:cNvSpPr txBox="true"/>
            <p:nvPr/>
          </p:nvSpPr>
          <p:spPr>
            <a:xfrm>
              <a:off x="0" y="-66675"/>
              <a:ext cx="977553" cy="1398876"/>
            </a:xfrm>
            <a:prstGeom prst="rect">
              <a:avLst/>
            </a:prstGeom>
          </p:spPr>
          <p:txBody>
            <a:bodyPr anchor="ctr" rtlCol="false" tIns="50800" lIns="50800" bIns="50800" rIns="50800"/>
            <a:lstStyle/>
            <a:p>
              <a:pPr algn="ctr">
                <a:lnSpc>
                  <a:spcPts val="3499"/>
                </a:lnSpc>
              </a:pPr>
            </a:p>
          </p:txBody>
        </p:sp>
      </p:grpSp>
      <p:grpSp>
        <p:nvGrpSpPr>
          <p:cNvPr name="Group 18" id="18"/>
          <p:cNvGrpSpPr/>
          <p:nvPr/>
        </p:nvGrpSpPr>
        <p:grpSpPr>
          <a:xfrm rot="0">
            <a:off x="3268124" y="3100221"/>
            <a:ext cx="3717226" cy="5058202"/>
            <a:chOff x="0" y="0"/>
            <a:chExt cx="979022" cy="1332201"/>
          </a:xfrm>
        </p:grpSpPr>
        <p:sp>
          <p:nvSpPr>
            <p:cNvPr name="Freeform 19" id="19"/>
            <p:cNvSpPr/>
            <p:nvPr/>
          </p:nvSpPr>
          <p:spPr>
            <a:xfrm flipH="false" flipV="false" rot="0">
              <a:off x="0" y="0"/>
              <a:ext cx="979022" cy="1332201"/>
            </a:xfrm>
            <a:custGeom>
              <a:avLst/>
              <a:gdLst/>
              <a:ahLst/>
              <a:cxnLst/>
              <a:rect r="r" b="b" t="t" l="l"/>
              <a:pathLst>
                <a:path h="1332201" w="979022">
                  <a:moveTo>
                    <a:pt x="106218" y="0"/>
                  </a:moveTo>
                  <a:lnTo>
                    <a:pt x="872804" y="0"/>
                  </a:lnTo>
                  <a:cubicBezTo>
                    <a:pt x="900975" y="0"/>
                    <a:pt x="927992" y="11191"/>
                    <a:pt x="947912" y="31111"/>
                  </a:cubicBezTo>
                  <a:cubicBezTo>
                    <a:pt x="967832" y="51030"/>
                    <a:pt x="979022" y="78048"/>
                    <a:pt x="979022" y="106218"/>
                  </a:cubicBezTo>
                  <a:lnTo>
                    <a:pt x="979022" y="1225983"/>
                  </a:lnTo>
                  <a:cubicBezTo>
                    <a:pt x="979022" y="1254154"/>
                    <a:pt x="967832" y="1281171"/>
                    <a:pt x="947912" y="1301091"/>
                  </a:cubicBezTo>
                  <a:cubicBezTo>
                    <a:pt x="927992" y="1321010"/>
                    <a:pt x="900975" y="1332201"/>
                    <a:pt x="872804" y="1332201"/>
                  </a:cubicBezTo>
                  <a:lnTo>
                    <a:pt x="106218" y="1332201"/>
                  </a:lnTo>
                  <a:cubicBezTo>
                    <a:pt x="47556" y="1332201"/>
                    <a:pt x="0" y="1284646"/>
                    <a:pt x="0" y="1225983"/>
                  </a:cubicBezTo>
                  <a:lnTo>
                    <a:pt x="0" y="106218"/>
                  </a:lnTo>
                  <a:cubicBezTo>
                    <a:pt x="0" y="47556"/>
                    <a:pt x="47556" y="0"/>
                    <a:pt x="106218" y="0"/>
                  </a:cubicBezTo>
                  <a:close/>
                </a:path>
              </a:pathLst>
            </a:custGeom>
            <a:solidFill>
              <a:srgbClr val="20443B"/>
            </a:solidFill>
            <a:ln w="114300" cap="rnd">
              <a:solidFill>
                <a:srgbClr val="BCA164"/>
              </a:solidFill>
              <a:prstDash val="solid"/>
              <a:round/>
            </a:ln>
          </p:spPr>
        </p:sp>
        <p:sp>
          <p:nvSpPr>
            <p:cNvPr name="TextBox 20" id="20"/>
            <p:cNvSpPr txBox="true"/>
            <p:nvPr/>
          </p:nvSpPr>
          <p:spPr>
            <a:xfrm>
              <a:off x="0" y="-57150"/>
              <a:ext cx="979022" cy="1389351"/>
            </a:xfrm>
            <a:prstGeom prst="rect">
              <a:avLst/>
            </a:prstGeom>
          </p:spPr>
          <p:txBody>
            <a:bodyPr anchor="ctr" rtlCol="false" tIns="50800" lIns="50800" bIns="50800" rIns="50800"/>
            <a:lstStyle/>
            <a:p>
              <a:pPr algn="ctr">
                <a:lnSpc>
                  <a:spcPts val="3499"/>
                </a:lnSpc>
              </a:pPr>
            </a:p>
          </p:txBody>
        </p:sp>
      </p:grpSp>
      <p:grpSp>
        <p:nvGrpSpPr>
          <p:cNvPr name="Group 21" id="21"/>
          <p:cNvGrpSpPr/>
          <p:nvPr/>
        </p:nvGrpSpPr>
        <p:grpSpPr>
          <a:xfrm rot="0">
            <a:off x="4283162" y="2571750"/>
            <a:ext cx="1544275" cy="154427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A164"/>
            </a:solidFill>
            <a:ln w="76200" cap="sq">
              <a:solidFill>
                <a:srgbClr val="FFFFFF"/>
              </a:solidFill>
              <a:prstDash val="solid"/>
              <a:miter/>
            </a:ln>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24" id="24"/>
          <p:cNvGrpSpPr/>
          <p:nvPr/>
        </p:nvGrpSpPr>
        <p:grpSpPr>
          <a:xfrm rot="0">
            <a:off x="4485490" y="2774078"/>
            <a:ext cx="1139619" cy="113961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76200" cap="sq">
              <a:solidFill>
                <a:srgbClr val="20443B"/>
              </a:solidFill>
              <a:prstDash val="solid"/>
              <a:miter/>
            </a:ln>
          </p:spPr>
        </p:sp>
        <p:sp>
          <p:nvSpPr>
            <p:cNvPr name="TextBox 26" id="26"/>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TextBox 27" id="27"/>
          <p:cNvSpPr txBox="true"/>
          <p:nvPr/>
        </p:nvSpPr>
        <p:spPr>
          <a:xfrm rot="0">
            <a:off x="4615340" y="2936604"/>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1</a:t>
            </a:r>
          </a:p>
        </p:txBody>
      </p:sp>
      <p:grpSp>
        <p:nvGrpSpPr>
          <p:cNvPr name="Group 28" id="28"/>
          <p:cNvGrpSpPr/>
          <p:nvPr/>
        </p:nvGrpSpPr>
        <p:grpSpPr>
          <a:xfrm rot="0">
            <a:off x="8371862" y="2571750"/>
            <a:ext cx="1544275" cy="154427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A164"/>
            </a:solidFill>
            <a:ln w="76200" cap="sq">
              <a:solidFill>
                <a:srgbClr val="FFFFFF"/>
              </a:solidFill>
              <a:prstDash val="solid"/>
              <a:miter/>
            </a:ln>
          </p:spPr>
        </p:sp>
        <p:sp>
          <p:nvSpPr>
            <p:cNvPr name="TextBox 30" id="30"/>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31" id="31"/>
          <p:cNvGrpSpPr/>
          <p:nvPr/>
        </p:nvGrpSpPr>
        <p:grpSpPr>
          <a:xfrm rot="0">
            <a:off x="12456702" y="2571750"/>
            <a:ext cx="1544275" cy="154427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A164"/>
            </a:solidFill>
            <a:ln w="76200" cap="sq">
              <a:solidFill>
                <a:srgbClr val="FFFFFF"/>
              </a:solidFill>
              <a:prstDash val="solid"/>
              <a:miter/>
            </a:ln>
          </p:spPr>
        </p:sp>
        <p:sp>
          <p:nvSpPr>
            <p:cNvPr name="TextBox 33" id="33"/>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34" id="34"/>
          <p:cNvGrpSpPr/>
          <p:nvPr/>
        </p:nvGrpSpPr>
        <p:grpSpPr>
          <a:xfrm rot="0">
            <a:off x="8574191" y="2774078"/>
            <a:ext cx="1139619" cy="113961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76200" cap="sq">
              <a:solidFill>
                <a:srgbClr val="20443B"/>
              </a:solidFill>
              <a:prstDash val="solid"/>
              <a:miter/>
            </a:ln>
          </p:spPr>
        </p:sp>
        <p:sp>
          <p:nvSpPr>
            <p:cNvPr name="TextBox 36" id="36"/>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37" id="37"/>
          <p:cNvGrpSpPr/>
          <p:nvPr/>
        </p:nvGrpSpPr>
        <p:grpSpPr>
          <a:xfrm rot="0">
            <a:off x="12659030" y="2774078"/>
            <a:ext cx="1139619" cy="1139619"/>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76200" cap="sq">
              <a:solidFill>
                <a:srgbClr val="20443B"/>
              </a:solidFill>
              <a:prstDash val="solid"/>
              <a:miter/>
            </a:ln>
          </p:spPr>
        </p:sp>
        <p:sp>
          <p:nvSpPr>
            <p:cNvPr name="TextBox 39" id="39"/>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TextBox 40" id="40"/>
          <p:cNvSpPr txBox="true"/>
          <p:nvPr/>
        </p:nvSpPr>
        <p:spPr>
          <a:xfrm rot="0">
            <a:off x="8704040" y="2936604"/>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2</a:t>
            </a:r>
          </a:p>
        </p:txBody>
      </p:sp>
      <p:sp>
        <p:nvSpPr>
          <p:cNvPr name="TextBox 41" id="41"/>
          <p:cNvSpPr txBox="true"/>
          <p:nvPr/>
        </p:nvSpPr>
        <p:spPr>
          <a:xfrm rot="0">
            <a:off x="12788880" y="2936604"/>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3</a:t>
            </a:r>
          </a:p>
        </p:txBody>
      </p:sp>
      <p:sp>
        <p:nvSpPr>
          <p:cNvPr name="TextBox 42" id="42"/>
          <p:cNvSpPr txBox="true"/>
          <p:nvPr/>
        </p:nvSpPr>
        <p:spPr>
          <a:xfrm rot="0">
            <a:off x="7731630" y="4216194"/>
            <a:ext cx="2862841" cy="3639312"/>
          </a:xfrm>
          <a:prstGeom prst="rect">
            <a:avLst/>
          </a:prstGeom>
        </p:spPr>
        <p:txBody>
          <a:bodyPr anchor="t" rtlCol="false" tIns="0" lIns="0" bIns="0" rIns="0">
            <a:spAutoFit/>
          </a:bodyPr>
          <a:lstStyle/>
          <a:p>
            <a:pPr algn="ctr">
              <a:lnSpc>
                <a:spcPts val="3623"/>
              </a:lnSpc>
            </a:pPr>
            <a:r>
              <a:rPr lang="en-US" sz="2399">
                <a:solidFill>
                  <a:srgbClr val="FFFFFF"/>
                </a:solidFill>
                <a:latin typeface="The Seasons"/>
              </a:rPr>
              <a:t>Hodophobe:</a:t>
            </a:r>
          </a:p>
          <a:p>
            <a:pPr algn="ctr">
              <a:lnSpc>
                <a:spcPts val="3623"/>
              </a:lnSpc>
            </a:pPr>
            <a:r>
              <a:rPr lang="en-US" sz="2399">
                <a:solidFill>
                  <a:srgbClr val="FFFFFF"/>
                </a:solidFill>
                <a:latin typeface="The Seasons"/>
              </a:rPr>
              <a:t>This is a mode faithful to the principles of GeoGuessr, which involves guessing the location of the image on the IITD map</a:t>
            </a:r>
          </a:p>
        </p:txBody>
      </p:sp>
      <p:sp>
        <p:nvSpPr>
          <p:cNvPr name="TextBox 43" id="43"/>
          <p:cNvSpPr txBox="true"/>
          <p:nvPr/>
        </p:nvSpPr>
        <p:spPr>
          <a:xfrm rot="0">
            <a:off x="11683650" y="4216383"/>
            <a:ext cx="2973280" cy="3182112"/>
          </a:xfrm>
          <a:prstGeom prst="rect">
            <a:avLst/>
          </a:prstGeom>
        </p:spPr>
        <p:txBody>
          <a:bodyPr anchor="t" rtlCol="false" tIns="0" lIns="0" bIns="0" rIns="0">
            <a:spAutoFit/>
          </a:bodyPr>
          <a:lstStyle/>
          <a:p>
            <a:pPr algn="ctr">
              <a:lnSpc>
                <a:spcPts val="3623"/>
              </a:lnSpc>
            </a:pPr>
            <a:r>
              <a:rPr lang="en-US" sz="2399">
                <a:solidFill>
                  <a:srgbClr val="FFFFFF"/>
                </a:solidFill>
                <a:latin typeface="The Seasons"/>
              </a:rPr>
              <a:t>Versus Mode:</a:t>
            </a:r>
          </a:p>
          <a:p>
            <a:pPr algn="ctr">
              <a:lnSpc>
                <a:spcPts val="3623"/>
              </a:lnSpc>
            </a:pPr>
            <a:r>
              <a:rPr lang="en-US" sz="2399">
                <a:solidFill>
                  <a:srgbClr val="FFFFFF"/>
                </a:solidFill>
                <a:latin typeface="The Seasons"/>
              </a:rPr>
              <a:t>This is a two player mode, for the Hodophobe game mode, where each player gets a chance to mark locations</a:t>
            </a:r>
          </a:p>
        </p:txBody>
      </p:sp>
      <p:sp>
        <p:nvSpPr>
          <p:cNvPr name="Freeform 44" id="44"/>
          <p:cNvSpPr/>
          <p:nvPr/>
        </p:nvSpPr>
        <p:spPr>
          <a:xfrm flipH="true" flipV="true" rot="5400000">
            <a:off x="12285572" y="4246472"/>
            <a:ext cx="4882038" cy="7218067"/>
          </a:xfrm>
          <a:custGeom>
            <a:avLst/>
            <a:gdLst/>
            <a:ahLst/>
            <a:cxnLst/>
            <a:rect r="r" b="b" t="t" l="l"/>
            <a:pathLst>
              <a:path h="7218067" w="4882038">
                <a:moveTo>
                  <a:pt x="4882038" y="7218068"/>
                </a:moveTo>
                <a:lnTo>
                  <a:pt x="0" y="7218068"/>
                </a:lnTo>
                <a:lnTo>
                  <a:pt x="0" y="0"/>
                </a:lnTo>
                <a:lnTo>
                  <a:pt x="4882038" y="0"/>
                </a:lnTo>
                <a:lnTo>
                  <a:pt x="4882038" y="72180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5" id="45"/>
          <p:cNvSpPr txBox="true"/>
          <p:nvPr/>
        </p:nvSpPr>
        <p:spPr>
          <a:xfrm rot="0">
            <a:off x="3631069" y="4216194"/>
            <a:ext cx="2973280" cy="3639312"/>
          </a:xfrm>
          <a:prstGeom prst="rect">
            <a:avLst/>
          </a:prstGeom>
        </p:spPr>
        <p:txBody>
          <a:bodyPr anchor="t" rtlCol="false" tIns="0" lIns="0" bIns="0" rIns="0">
            <a:spAutoFit/>
          </a:bodyPr>
          <a:lstStyle/>
          <a:p>
            <a:pPr algn="ctr">
              <a:lnSpc>
                <a:spcPts val="3623"/>
              </a:lnSpc>
            </a:pPr>
            <a:r>
              <a:rPr lang="en-US" sz="2399">
                <a:solidFill>
                  <a:srgbClr val="FFFFFF"/>
                </a:solidFill>
                <a:latin typeface="The Seasons"/>
              </a:rPr>
              <a:t>Hodophile:</a:t>
            </a:r>
          </a:p>
          <a:p>
            <a:pPr algn="ctr">
              <a:lnSpc>
                <a:spcPts val="3623"/>
              </a:lnSpc>
            </a:pPr>
            <a:r>
              <a:rPr lang="en-US" sz="2399">
                <a:solidFill>
                  <a:srgbClr val="FFFFFF"/>
                </a:solidFill>
                <a:latin typeface="The Seasons"/>
              </a:rPr>
              <a:t>A Pokemon Go inspired game mode, this involves navigating to the shown location and marking it to score points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0244" y="1028700"/>
            <a:ext cx="13987511" cy="8229600"/>
          </a:xfrm>
          <a:custGeom>
            <a:avLst/>
            <a:gdLst/>
            <a:ahLst/>
            <a:cxnLst/>
            <a:rect r="r" b="b" t="t" l="l"/>
            <a:pathLst>
              <a:path h="8229600" w="13987511">
                <a:moveTo>
                  <a:pt x="0" y="0"/>
                </a:moveTo>
                <a:lnTo>
                  <a:pt x="13987512" y="0"/>
                </a:lnTo>
                <a:lnTo>
                  <a:pt x="13987512"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8666971" y="8936264"/>
            <a:ext cx="954059" cy="95405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BCA164"/>
              </a:solidFill>
              <a:prstDash val="solid"/>
              <a:miter/>
            </a:ln>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798148" y="9067441"/>
            <a:ext cx="691704" cy="6917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38100" cap="sq">
              <a:solidFill>
                <a:srgbClr val="20443B"/>
              </a:solidFill>
              <a:prstDash val="solid"/>
              <a:miter/>
            </a:ln>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3105930" y="3302690"/>
            <a:ext cx="12076139" cy="5092805"/>
            <a:chOff x="0" y="0"/>
            <a:chExt cx="3180547" cy="1341315"/>
          </a:xfrm>
        </p:grpSpPr>
        <p:sp>
          <p:nvSpPr>
            <p:cNvPr name="Freeform 10" id="10"/>
            <p:cNvSpPr/>
            <p:nvPr/>
          </p:nvSpPr>
          <p:spPr>
            <a:xfrm flipH="false" flipV="false" rot="0">
              <a:off x="0" y="0"/>
              <a:ext cx="3180547" cy="1341315"/>
            </a:xfrm>
            <a:custGeom>
              <a:avLst/>
              <a:gdLst/>
              <a:ahLst/>
              <a:cxnLst/>
              <a:rect r="r" b="b" t="t" l="l"/>
              <a:pathLst>
                <a:path h="1341315" w="3180547">
                  <a:moveTo>
                    <a:pt x="32696" y="0"/>
                  </a:moveTo>
                  <a:lnTo>
                    <a:pt x="3147851" y="0"/>
                  </a:lnTo>
                  <a:cubicBezTo>
                    <a:pt x="3156523" y="0"/>
                    <a:pt x="3164839" y="3445"/>
                    <a:pt x="3170971" y="9576"/>
                  </a:cubicBezTo>
                  <a:cubicBezTo>
                    <a:pt x="3177102" y="15708"/>
                    <a:pt x="3180547" y="24024"/>
                    <a:pt x="3180547" y="32696"/>
                  </a:cubicBezTo>
                  <a:lnTo>
                    <a:pt x="3180547" y="1308619"/>
                  </a:lnTo>
                  <a:cubicBezTo>
                    <a:pt x="3180547" y="1317291"/>
                    <a:pt x="3177102" y="1325607"/>
                    <a:pt x="3170971" y="1331739"/>
                  </a:cubicBezTo>
                  <a:cubicBezTo>
                    <a:pt x="3164839" y="1337870"/>
                    <a:pt x="3156523" y="1341315"/>
                    <a:pt x="3147851" y="1341315"/>
                  </a:cubicBezTo>
                  <a:lnTo>
                    <a:pt x="32696" y="1341315"/>
                  </a:lnTo>
                  <a:cubicBezTo>
                    <a:pt x="14638" y="1341315"/>
                    <a:pt x="0" y="1326677"/>
                    <a:pt x="0" y="1308619"/>
                  </a:cubicBezTo>
                  <a:lnTo>
                    <a:pt x="0" y="32696"/>
                  </a:lnTo>
                  <a:cubicBezTo>
                    <a:pt x="0" y="14638"/>
                    <a:pt x="14638" y="0"/>
                    <a:pt x="32696" y="0"/>
                  </a:cubicBezTo>
                  <a:close/>
                </a:path>
              </a:pathLst>
            </a:custGeom>
            <a:solidFill>
              <a:srgbClr val="20443B"/>
            </a:solidFill>
            <a:ln w="114300" cap="rnd">
              <a:solidFill>
                <a:srgbClr val="BCA164"/>
              </a:solidFill>
              <a:prstDash val="solid"/>
              <a:round/>
            </a:ln>
          </p:spPr>
        </p:sp>
        <p:sp>
          <p:nvSpPr>
            <p:cNvPr name="TextBox 11" id="11"/>
            <p:cNvSpPr txBox="true"/>
            <p:nvPr/>
          </p:nvSpPr>
          <p:spPr>
            <a:xfrm>
              <a:off x="0" y="-66675"/>
              <a:ext cx="3180547" cy="1407990"/>
            </a:xfrm>
            <a:prstGeom prst="rect">
              <a:avLst/>
            </a:prstGeom>
          </p:spPr>
          <p:txBody>
            <a:bodyPr anchor="ctr" rtlCol="false" tIns="50800" lIns="50800" bIns="50800" rIns="50800"/>
            <a:lstStyle/>
            <a:p>
              <a:pPr algn="ctr">
                <a:lnSpc>
                  <a:spcPts val="3499"/>
                </a:lnSpc>
              </a:pPr>
            </a:p>
          </p:txBody>
        </p:sp>
      </p:grpSp>
      <p:sp>
        <p:nvSpPr>
          <p:cNvPr name="TextBox 12" id="12"/>
          <p:cNvSpPr txBox="true"/>
          <p:nvPr/>
        </p:nvSpPr>
        <p:spPr>
          <a:xfrm rot="0">
            <a:off x="5205637" y="1881176"/>
            <a:ext cx="7876727" cy="880745"/>
          </a:xfrm>
          <a:prstGeom prst="rect">
            <a:avLst/>
          </a:prstGeom>
        </p:spPr>
        <p:txBody>
          <a:bodyPr anchor="t" rtlCol="false" tIns="0" lIns="0" bIns="0" rIns="0">
            <a:spAutoFit/>
          </a:bodyPr>
          <a:lstStyle/>
          <a:p>
            <a:pPr algn="ctr">
              <a:lnSpc>
                <a:spcPts val="7000"/>
              </a:lnSpc>
            </a:pPr>
            <a:r>
              <a:rPr lang="en-US" sz="5000">
                <a:solidFill>
                  <a:srgbClr val="20443B"/>
                </a:solidFill>
                <a:latin typeface="The Seasons Bold"/>
              </a:rPr>
              <a:t>DESIGN DECISIONS</a:t>
            </a:r>
          </a:p>
        </p:txBody>
      </p:sp>
      <p:sp>
        <p:nvSpPr>
          <p:cNvPr name="TextBox 13" id="13"/>
          <p:cNvSpPr txBox="true"/>
          <p:nvPr/>
        </p:nvSpPr>
        <p:spPr>
          <a:xfrm rot="0">
            <a:off x="8704040" y="9006010"/>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5</a:t>
            </a:r>
          </a:p>
        </p:txBody>
      </p:sp>
      <p:sp>
        <p:nvSpPr>
          <p:cNvPr name="TextBox 14" id="14"/>
          <p:cNvSpPr txBox="true"/>
          <p:nvPr/>
        </p:nvSpPr>
        <p:spPr>
          <a:xfrm rot="0">
            <a:off x="3375011" y="3577603"/>
            <a:ext cx="10890278" cy="558165"/>
          </a:xfrm>
          <a:prstGeom prst="rect">
            <a:avLst/>
          </a:prstGeom>
        </p:spPr>
        <p:txBody>
          <a:bodyPr anchor="t" rtlCol="false" tIns="0" lIns="0" bIns="0" rIns="0">
            <a:spAutoFit/>
          </a:bodyPr>
          <a:lstStyle/>
          <a:p>
            <a:pPr algn="just" marL="647698" indent="-323849" lvl="1">
              <a:lnSpc>
                <a:spcPts val="4529"/>
              </a:lnSpc>
              <a:buAutoNum type="arabicPeriod" startAt="1"/>
            </a:pPr>
            <a:r>
              <a:rPr lang="en-US" sz="2999">
                <a:solidFill>
                  <a:srgbClr val="FFFFFF"/>
                </a:solidFill>
                <a:latin typeface="The Seasons"/>
              </a:rPr>
              <a:t> Responsiveness and Zero Latency:</a:t>
            </a:r>
          </a:p>
        </p:txBody>
      </p:sp>
      <p:sp>
        <p:nvSpPr>
          <p:cNvPr name="Freeform 15" id="15"/>
          <p:cNvSpPr/>
          <p:nvPr/>
        </p:nvSpPr>
        <p:spPr>
          <a:xfrm flipH="true" flipV="false" rot="5400000">
            <a:off x="1120390" y="4246472"/>
            <a:ext cx="4882038" cy="7218067"/>
          </a:xfrm>
          <a:custGeom>
            <a:avLst/>
            <a:gdLst/>
            <a:ahLst/>
            <a:cxnLst/>
            <a:rect r="r" b="b" t="t" l="l"/>
            <a:pathLst>
              <a:path h="7218067" w="4882038">
                <a:moveTo>
                  <a:pt x="4882038" y="0"/>
                </a:moveTo>
                <a:lnTo>
                  <a:pt x="0" y="0"/>
                </a:lnTo>
                <a:lnTo>
                  <a:pt x="0" y="7218068"/>
                </a:lnTo>
                <a:lnTo>
                  <a:pt x="4882038" y="7218068"/>
                </a:lnTo>
                <a:lnTo>
                  <a:pt x="488203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true" rot="5400000">
            <a:off x="12285572" y="-1177540"/>
            <a:ext cx="4882038" cy="7218067"/>
          </a:xfrm>
          <a:custGeom>
            <a:avLst/>
            <a:gdLst/>
            <a:ahLst/>
            <a:cxnLst/>
            <a:rect r="r" b="b" t="t" l="l"/>
            <a:pathLst>
              <a:path h="7218067" w="4882038">
                <a:moveTo>
                  <a:pt x="0" y="7218068"/>
                </a:moveTo>
                <a:lnTo>
                  <a:pt x="4882038" y="7218068"/>
                </a:lnTo>
                <a:lnTo>
                  <a:pt x="4882038" y="0"/>
                </a:lnTo>
                <a:lnTo>
                  <a:pt x="0" y="0"/>
                </a:lnTo>
                <a:lnTo>
                  <a:pt x="0" y="72180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3698861" y="4225322"/>
            <a:ext cx="10890278" cy="1882775"/>
          </a:xfrm>
          <a:prstGeom prst="rect">
            <a:avLst/>
          </a:prstGeom>
        </p:spPr>
        <p:txBody>
          <a:bodyPr anchor="t" rtlCol="false" tIns="0" lIns="0" bIns="0" rIns="0">
            <a:spAutoFit/>
          </a:bodyPr>
          <a:lstStyle/>
          <a:p>
            <a:pPr>
              <a:lnSpc>
                <a:spcPts val="3775"/>
              </a:lnSpc>
            </a:pPr>
            <a:r>
              <a:rPr lang="en-US" sz="2500">
                <a:solidFill>
                  <a:srgbClr val="FFFFFF"/>
                </a:solidFill>
                <a:latin typeface="The Seasons"/>
              </a:rPr>
              <a:t>We aimed to create a responsive game with minimal latency. We focussed on resizabiility so that the game is not restricted to any screen size, and could also be ported to mobile. We also added a geographical feature which updates the location  in real-time, every alternate second.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0244" y="1028700"/>
            <a:ext cx="13987511" cy="8229600"/>
          </a:xfrm>
          <a:custGeom>
            <a:avLst/>
            <a:gdLst/>
            <a:ahLst/>
            <a:cxnLst/>
            <a:rect r="r" b="b" t="t" l="l"/>
            <a:pathLst>
              <a:path h="8229600" w="13987511">
                <a:moveTo>
                  <a:pt x="0" y="0"/>
                </a:moveTo>
                <a:lnTo>
                  <a:pt x="13987512" y="0"/>
                </a:lnTo>
                <a:lnTo>
                  <a:pt x="13987512"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8666971" y="8936264"/>
            <a:ext cx="954059" cy="95405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BCA164"/>
              </a:solidFill>
              <a:prstDash val="solid"/>
              <a:miter/>
            </a:ln>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798148" y="9067441"/>
            <a:ext cx="691704" cy="6917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38100" cap="sq">
              <a:solidFill>
                <a:srgbClr val="20443B"/>
              </a:solidFill>
              <a:prstDash val="solid"/>
              <a:miter/>
            </a:ln>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3105930" y="3302690"/>
            <a:ext cx="12076139" cy="5092805"/>
            <a:chOff x="0" y="0"/>
            <a:chExt cx="3180547" cy="1341315"/>
          </a:xfrm>
        </p:grpSpPr>
        <p:sp>
          <p:nvSpPr>
            <p:cNvPr name="Freeform 10" id="10"/>
            <p:cNvSpPr/>
            <p:nvPr/>
          </p:nvSpPr>
          <p:spPr>
            <a:xfrm flipH="false" flipV="false" rot="0">
              <a:off x="0" y="0"/>
              <a:ext cx="3180547" cy="1341315"/>
            </a:xfrm>
            <a:custGeom>
              <a:avLst/>
              <a:gdLst/>
              <a:ahLst/>
              <a:cxnLst/>
              <a:rect r="r" b="b" t="t" l="l"/>
              <a:pathLst>
                <a:path h="1341315" w="3180547">
                  <a:moveTo>
                    <a:pt x="32696" y="0"/>
                  </a:moveTo>
                  <a:lnTo>
                    <a:pt x="3147851" y="0"/>
                  </a:lnTo>
                  <a:cubicBezTo>
                    <a:pt x="3156523" y="0"/>
                    <a:pt x="3164839" y="3445"/>
                    <a:pt x="3170971" y="9576"/>
                  </a:cubicBezTo>
                  <a:cubicBezTo>
                    <a:pt x="3177102" y="15708"/>
                    <a:pt x="3180547" y="24024"/>
                    <a:pt x="3180547" y="32696"/>
                  </a:cubicBezTo>
                  <a:lnTo>
                    <a:pt x="3180547" y="1308619"/>
                  </a:lnTo>
                  <a:cubicBezTo>
                    <a:pt x="3180547" y="1317291"/>
                    <a:pt x="3177102" y="1325607"/>
                    <a:pt x="3170971" y="1331739"/>
                  </a:cubicBezTo>
                  <a:cubicBezTo>
                    <a:pt x="3164839" y="1337870"/>
                    <a:pt x="3156523" y="1341315"/>
                    <a:pt x="3147851" y="1341315"/>
                  </a:cubicBezTo>
                  <a:lnTo>
                    <a:pt x="32696" y="1341315"/>
                  </a:lnTo>
                  <a:cubicBezTo>
                    <a:pt x="14638" y="1341315"/>
                    <a:pt x="0" y="1326677"/>
                    <a:pt x="0" y="1308619"/>
                  </a:cubicBezTo>
                  <a:lnTo>
                    <a:pt x="0" y="32696"/>
                  </a:lnTo>
                  <a:cubicBezTo>
                    <a:pt x="0" y="14638"/>
                    <a:pt x="14638" y="0"/>
                    <a:pt x="32696" y="0"/>
                  </a:cubicBezTo>
                  <a:close/>
                </a:path>
              </a:pathLst>
            </a:custGeom>
            <a:solidFill>
              <a:srgbClr val="20443B"/>
            </a:solidFill>
            <a:ln w="114300" cap="rnd">
              <a:solidFill>
                <a:srgbClr val="BCA164"/>
              </a:solidFill>
              <a:prstDash val="solid"/>
              <a:round/>
            </a:ln>
          </p:spPr>
        </p:sp>
        <p:sp>
          <p:nvSpPr>
            <p:cNvPr name="TextBox 11" id="11"/>
            <p:cNvSpPr txBox="true"/>
            <p:nvPr/>
          </p:nvSpPr>
          <p:spPr>
            <a:xfrm>
              <a:off x="0" y="-66675"/>
              <a:ext cx="3180547" cy="1407990"/>
            </a:xfrm>
            <a:prstGeom prst="rect">
              <a:avLst/>
            </a:prstGeom>
          </p:spPr>
          <p:txBody>
            <a:bodyPr anchor="ctr" rtlCol="false" tIns="50800" lIns="50800" bIns="50800" rIns="50800"/>
            <a:lstStyle/>
            <a:p>
              <a:pPr algn="ctr">
                <a:lnSpc>
                  <a:spcPts val="3499"/>
                </a:lnSpc>
              </a:pPr>
            </a:p>
          </p:txBody>
        </p:sp>
      </p:grpSp>
      <p:sp>
        <p:nvSpPr>
          <p:cNvPr name="TextBox 12" id="12"/>
          <p:cNvSpPr txBox="true"/>
          <p:nvPr/>
        </p:nvSpPr>
        <p:spPr>
          <a:xfrm rot="0">
            <a:off x="5205637" y="1881176"/>
            <a:ext cx="7876727" cy="880745"/>
          </a:xfrm>
          <a:prstGeom prst="rect">
            <a:avLst/>
          </a:prstGeom>
        </p:spPr>
        <p:txBody>
          <a:bodyPr anchor="t" rtlCol="false" tIns="0" lIns="0" bIns="0" rIns="0">
            <a:spAutoFit/>
          </a:bodyPr>
          <a:lstStyle/>
          <a:p>
            <a:pPr algn="ctr">
              <a:lnSpc>
                <a:spcPts val="7000"/>
              </a:lnSpc>
            </a:pPr>
            <a:r>
              <a:rPr lang="en-US" sz="5000">
                <a:solidFill>
                  <a:srgbClr val="20443B"/>
                </a:solidFill>
                <a:latin typeface="The Seasons Bold"/>
              </a:rPr>
              <a:t>DESIGN DECISIONS</a:t>
            </a:r>
          </a:p>
        </p:txBody>
      </p:sp>
      <p:sp>
        <p:nvSpPr>
          <p:cNvPr name="TextBox 13" id="13"/>
          <p:cNvSpPr txBox="true"/>
          <p:nvPr/>
        </p:nvSpPr>
        <p:spPr>
          <a:xfrm rot="0">
            <a:off x="8704040" y="9006010"/>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6</a:t>
            </a:r>
          </a:p>
        </p:txBody>
      </p:sp>
      <p:sp>
        <p:nvSpPr>
          <p:cNvPr name="TextBox 14" id="14"/>
          <p:cNvSpPr txBox="true"/>
          <p:nvPr/>
        </p:nvSpPr>
        <p:spPr>
          <a:xfrm rot="0">
            <a:off x="3375011" y="3577603"/>
            <a:ext cx="10890278" cy="558165"/>
          </a:xfrm>
          <a:prstGeom prst="rect">
            <a:avLst/>
          </a:prstGeom>
        </p:spPr>
        <p:txBody>
          <a:bodyPr anchor="t" rtlCol="false" tIns="0" lIns="0" bIns="0" rIns="0">
            <a:spAutoFit/>
          </a:bodyPr>
          <a:lstStyle/>
          <a:p>
            <a:pPr algn="just">
              <a:lnSpc>
                <a:spcPts val="4529"/>
              </a:lnSpc>
            </a:pPr>
            <a:r>
              <a:rPr lang="en-US" sz="2999">
                <a:solidFill>
                  <a:srgbClr val="FFFFFF"/>
                </a:solidFill>
                <a:latin typeface="The Seasons"/>
              </a:rPr>
              <a:t>    2. UI</a:t>
            </a:r>
          </a:p>
        </p:txBody>
      </p:sp>
      <p:sp>
        <p:nvSpPr>
          <p:cNvPr name="TextBox 15" id="15"/>
          <p:cNvSpPr txBox="true"/>
          <p:nvPr/>
        </p:nvSpPr>
        <p:spPr>
          <a:xfrm rot="0">
            <a:off x="3698861" y="4194696"/>
            <a:ext cx="10890278" cy="3787775"/>
          </a:xfrm>
          <a:prstGeom prst="rect">
            <a:avLst/>
          </a:prstGeom>
        </p:spPr>
        <p:txBody>
          <a:bodyPr anchor="t" rtlCol="false" tIns="0" lIns="0" bIns="0" rIns="0">
            <a:spAutoFit/>
          </a:bodyPr>
          <a:lstStyle/>
          <a:p>
            <a:pPr>
              <a:lnSpc>
                <a:spcPts val="3775"/>
              </a:lnSpc>
            </a:pPr>
            <a:r>
              <a:rPr lang="en-US" sz="2500">
                <a:solidFill>
                  <a:srgbClr val="FFFFFF"/>
                </a:solidFill>
                <a:latin typeface="The Seasons"/>
              </a:rPr>
              <a:t>We created a simple and easily navigable UI, with colours that go easy on the eyes and a gaming experience that feels smooth and enjoyable. We settled upon the beautiful backdrop of the Main Building as our background and added customisability for the volume and the number of rounds per game.</a:t>
            </a:r>
          </a:p>
          <a:p>
            <a:pPr>
              <a:lnSpc>
                <a:spcPts val="3775"/>
              </a:lnSpc>
            </a:pPr>
            <a:r>
              <a:rPr lang="en-US" sz="2500">
                <a:solidFill>
                  <a:srgbClr val="FFFFFF"/>
                </a:solidFill>
                <a:latin typeface="The Seasons"/>
              </a:rPr>
              <a:t>We created a custom pointer icon for our locations and used an updated IITD campus map, along with funny images of our friends. We also implemented a leaderboard to display the top 5 scores and add an element of competitiveness.</a:t>
            </a:r>
          </a:p>
        </p:txBody>
      </p:sp>
      <p:sp>
        <p:nvSpPr>
          <p:cNvPr name="Freeform 16" id="16"/>
          <p:cNvSpPr/>
          <p:nvPr/>
        </p:nvSpPr>
        <p:spPr>
          <a:xfrm flipH="false" flipV="false" rot="5400000">
            <a:off x="1257842" y="-1177540"/>
            <a:ext cx="4882038" cy="7218067"/>
          </a:xfrm>
          <a:custGeom>
            <a:avLst/>
            <a:gdLst/>
            <a:ahLst/>
            <a:cxnLst/>
            <a:rect r="r" b="b" t="t" l="l"/>
            <a:pathLst>
              <a:path h="7218067" w="4882038">
                <a:moveTo>
                  <a:pt x="0" y="0"/>
                </a:moveTo>
                <a:lnTo>
                  <a:pt x="4882038" y="0"/>
                </a:lnTo>
                <a:lnTo>
                  <a:pt x="4882038" y="7218068"/>
                </a:lnTo>
                <a:lnTo>
                  <a:pt x="0" y="7218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true" flipV="true" rot="5400000">
            <a:off x="12237947" y="4236947"/>
            <a:ext cx="4882038" cy="7218067"/>
          </a:xfrm>
          <a:custGeom>
            <a:avLst/>
            <a:gdLst/>
            <a:ahLst/>
            <a:cxnLst/>
            <a:rect r="r" b="b" t="t" l="l"/>
            <a:pathLst>
              <a:path h="7218067" w="4882038">
                <a:moveTo>
                  <a:pt x="4882038" y="7218068"/>
                </a:moveTo>
                <a:lnTo>
                  <a:pt x="0" y="7218068"/>
                </a:lnTo>
                <a:lnTo>
                  <a:pt x="0" y="0"/>
                </a:lnTo>
                <a:lnTo>
                  <a:pt x="4882038" y="0"/>
                </a:lnTo>
                <a:lnTo>
                  <a:pt x="4882038" y="7218068"/>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0244" y="1028700"/>
            <a:ext cx="13987511" cy="8229600"/>
          </a:xfrm>
          <a:custGeom>
            <a:avLst/>
            <a:gdLst/>
            <a:ahLst/>
            <a:cxnLst/>
            <a:rect r="r" b="b" t="t" l="l"/>
            <a:pathLst>
              <a:path h="8229600" w="13987511">
                <a:moveTo>
                  <a:pt x="0" y="0"/>
                </a:moveTo>
                <a:lnTo>
                  <a:pt x="13987512" y="0"/>
                </a:lnTo>
                <a:lnTo>
                  <a:pt x="13987512"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8666971" y="8936264"/>
            <a:ext cx="954059" cy="95405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BCA164"/>
              </a:solidFill>
              <a:prstDash val="solid"/>
              <a:miter/>
            </a:ln>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798148" y="9067441"/>
            <a:ext cx="691704" cy="6917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38100" cap="sq">
              <a:solidFill>
                <a:srgbClr val="20443B"/>
              </a:solidFill>
              <a:prstDash val="solid"/>
              <a:miter/>
            </a:ln>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3105930" y="3302690"/>
            <a:ext cx="12076139" cy="5092805"/>
            <a:chOff x="0" y="0"/>
            <a:chExt cx="3180547" cy="1341315"/>
          </a:xfrm>
        </p:grpSpPr>
        <p:sp>
          <p:nvSpPr>
            <p:cNvPr name="Freeform 10" id="10"/>
            <p:cNvSpPr/>
            <p:nvPr/>
          </p:nvSpPr>
          <p:spPr>
            <a:xfrm flipH="false" flipV="false" rot="0">
              <a:off x="0" y="0"/>
              <a:ext cx="3180547" cy="1341315"/>
            </a:xfrm>
            <a:custGeom>
              <a:avLst/>
              <a:gdLst/>
              <a:ahLst/>
              <a:cxnLst/>
              <a:rect r="r" b="b" t="t" l="l"/>
              <a:pathLst>
                <a:path h="1341315" w="3180547">
                  <a:moveTo>
                    <a:pt x="32696" y="0"/>
                  </a:moveTo>
                  <a:lnTo>
                    <a:pt x="3147851" y="0"/>
                  </a:lnTo>
                  <a:cubicBezTo>
                    <a:pt x="3156523" y="0"/>
                    <a:pt x="3164839" y="3445"/>
                    <a:pt x="3170971" y="9576"/>
                  </a:cubicBezTo>
                  <a:cubicBezTo>
                    <a:pt x="3177102" y="15708"/>
                    <a:pt x="3180547" y="24024"/>
                    <a:pt x="3180547" y="32696"/>
                  </a:cubicBezTo>
                  <a:lnTo>
                    <a:pt x="3180547" y="1308619"/>
                  </a:lnTo>
                  <a:cubicBezTo>
                    <a:pt x="3180547" y="1317291"/>
                    <a:pt x="3177102" y="1325607"/>
                    <a:pt x="3170971" y="1331739"/>
                  </a:cubicBezTo>
                  <a:cubicBezTo>
                    <a:pt x="3164839" y="1337870"/>
                    <a:pt x="3156523" y="1341315"/>
                    <a:pt x="3147851" y="1341315"/>
                  </a:cubicBezTo>
                  <a:lnTo>
                    <a:pt x="32696" y="1341315"/>
                  </a:lnTo>
                  <a:cubicBezTo>
                    <a:pt x="14638" y="1341315"/>
                    <a:pt x="0" y="1326677"/>
                    <a:pt x="0" y="1308619"/>
                  </a:cubicBezTo>
                  <a:lnTo>
                    <a:pt x="0" y="32696"/>
                  </a:lnTo>
                  <a:cubicBezTo>
                    <a:pt x="0" y="14638"/>
                    <a:pt x="14638" y="0"/>
                    <a:pt x="32696" y="0"/>
                  </a:cubicBezTo>
                  <a:close/>
                </a:path>
              </a:pathLst>
            </a:custGeom>
            <a:solidFill>
              <a:srgbClr val="20443B"/>
            </a:solidFill>
            <a:ln w="114300" cap="rnd">
              <a:solidFill>
                <a:srgbClr val="BCA164"/>
              </a:solidFill>
              <a:prstDash val="solid"/>
              <a:round/>
            </a:ln>
          </p:spPr>
        </p:sp>
        <p:sp>
          <p:nvSpPr>
            <p:cNvPr name="TextBox 11" id="11"/>
            <p:cNvSpPr txBox="true"/>
            <p:nvPr/>
          </p:nvSpPr>
          <p:spPr>
            <a:xfrm>
              <a:off x="0" y="-66675"/>
              <a:ext cx="3180547" cy="1407990"/>
            </a:xfrm>
            <a:prstGeom prst="rect">
              <a:avLst/>
            </a:prstGeom>
          </p:spPr>
          <p:txBody>
            <a:bodyPr anchor="ctr" rtlCol="false" tIns="50800" lIns="50800" bIns="50800" rIns="50800"/>
            <a:lstStyle/>
            <a:p>
              <a:pPr algn="ctr">
                <a:lnSpc>
                  <a:spcPts val="3499"/>
                </a:lnSpc>
              </a:pPr>
            </a:p>
          </p:txBody>
        </p:sp>
      </p:grpSp>
      <p:sp>
        <p:nvSpPr>
          <p:cNvPr name="TextBox 12" id="12"/>
          <p:cNvSpPr txBox="true"/>
          <p:nvPr/>
        </p:nvSpPr>
        <p:spPr>
          <a:xfrm rot="0">
            <a:off x="5205637" y="1881176"/>
            <a:ext cx="7876727" cy="880745"/>
          </a:xfrm>
          <a:prstGeom prst="rect">
            <a:avLst/>
          </a:prstGeom>
        </p:spPr>
        <p:txBody>
          <a:bodyPr anchor="t" rtlCol="false" tIns="0" lIns="0" bIns="0" rIns="0">
            <a:spAutoFit/>
          </a:bodyPr>
          <a:lstStyle/>
          <a:p>
            <a:pPr algn="ctr">
              <a:lnSpc>
                <a:spcPts val="7000"/>
              </a:lnSpc>
            </a:pPr>
            <a:r>
              <a:rPr lang="en-US" sz="5000">
                <a:solidFill>
                  <a:srgbClr val="20443B"/>
                </a:solidFill>
                <a:latin typeface="The Seasons Bold"/>
              </a:rPr>
              <a:t>DESIGN DECISIONS</a:t>
            </a:r>
          </a:p>
        </p:txBody>
      </p:sp>
      <p:sp>
        <p:nvSpPr>
          <p:cNvPr name="TextBox 13" id="13"/>
          <p:cNvSpPr txBox="true"/>
          <p:nvPr/>
        </p:nvSpPr>
        <p:spPr>
          <a:xfrm rot="0">
            <a:off x="8704040" y="9006010"/>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6</a:t>
            </a:r>
          </a:p>
        </p:txBody>
      </p:sp>
      <p:sp>
        <p:nvSpPr>
          <p:cNvPr name="TextBox 14" id="14"/>
          <p:cNvSpPr txBox="true"/>
          <p:nvPr/>
        </p:nvSpPr>
        <p:spPr>
          <a:xfrm rot="0">
            <a:off x="3375011" y="3577603"/>
            <a:ext cx="10890278" cy="558165"/>
          </a:xfrm>
          <a:prstGeom prst="rect">
            <a:avLst/>
          </a:prstGeom>
        </p:spPr>
        <p:txBody>
          <a:bodyPr anchor="t" rtlCol="false" tIns="0" lIns="0" bIns="0" rIns="0">
            <a:spAutoFit/>
          </a:bodyPr>
          <a:lstStyle/>
          <a:p>
            <a:pPr algn="just">
              <a:lnSpc>
                <a:spcPts val="4529"/>
              </a:lnSpc>
            </a:pPr>
            <a:r>
              <a:rPr lang="en-US" sz="2999">
                <a:solidFill>
                  <a:srgbClr val="FFFFFF"/>
                </a:solidFill>
                <a:latin typeface="The Seasons"/>
              </a:rPr>
              <a:t>3. Fitting of Coordinates on Map</a:t>
            </a:r>
          </a:p>
        </p:txBody>
      </p:sp>
      <p:sp>
        <p:nvSpPr>
          <p:cNvPr name="TextBox 15" id="15"/>
          <p:cNvSpPr txBox="true"/>
          <p:nvPr/>
        </p:nvSpPr>
        <p:spPr>
          <a:xfrm rot="0">
            <a:off x="3698861" y="4194696"/>
            <a:ext cx="10890278" cy="3787775"/>
          </a:xfrm>
          <a:prstGeom prst="rect">
            <a:avLst/>
          </a:prstGeom>
        </p:spPr>
        <p:txBody>
          <a:bodyPr anchor="t" rtlCol="false" tIns="0" lIns="0" bIns="0" rIns="0">
            <a:spAutoFit/>
          </a:bodyPr>
          <a:lstStyle/>
          <a:p>
            <a:pPr>
              <a:lnSpc>
                <a:spcPts val="3775"/>
              </a:lnSpc>
            </a:pPr>
            <a:r>
              <a:rPr lang="en-US" sz="2500">
                <a:solidFill>
                  <a:srgbClr val="FFFFFF"/>
                </a:solidFill>
                <a:latin typeface="The Seasons"/>
              </a:rPr>
              <a:t>We had the task of mapping geographical coordinates, which we recorded while clicking the images, to pixel coordinates on our screen. Since each pixel coordinate would depend on both the latitude and longitude, we used Linear Regression to find the transform from the GPS coordinates to pixels. We used two formula for distance : Haversine Distance, which is used to calculate the distance between two coordinates, and the Euclidean distance formula to calculate distance between two pixels. We also found the best fit line for the factor which related these distances and used it in the Hodophobic mode. </a:t>
            </a:r>
          </a:p>
        </p:txBody>
      </p:sp>
      <p:sp>
        <p:nvSpPr>
          <p:cNvPr name="Freeform 16" id="16"/>
          <p:cNvSpPr/>
          <p:nvPr/>
        </p:nvSpPr>
        <p:spPr>
          <a:xfrm flipH="false" flipV="false" rot="5400000">
            <a:off x="1257842" y="-1177540"/>
            <a:ext cx="4882038" cy="7218067"/>
          </a:xfrm>
          <a:custGeom>
            <a:avLst/>
            <a:gdLst/>
            <a:ahLst/>
            <a:cxnLst/>
            <a:rect r="r" b="b" t="t" l="l"/>
            <a:pathLst>
              <a:path h="7218067" w="4882038">
                <a:moveTo>
                  <a:pt x="0" y="0"/>
                </a:moveTo>
                <a:lnTo>
                  <a:pt x="4882038" y="0"/>
                </a:lnTo>
                <a:lnTo>
                  <a:pt x="4882038" y="7218068"/>
                </a:lnTo>
                <a:lnTo>
                  <a:pt x="0" y="7218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true" flipV="true" rot="5400000">
            <a:off x="12237947" y="4236947"/>
            <a:ext cx="4882038" cy="7218067"/>
          </a:xfrm>
          <a:custGeom>
            <a:avLst/>
            <a:gdLst/>
            <a:ahLst/>
            <a:cxnLst/>
            <a:rect r="r" b="b" t="t" l="l"/>
            <a:pathLst>
              <a:path h="7218067" w="4882038">
                <a:moveTo>
                  <a:pt x="4882038" y="7218068"/>
                </a:moveTo>
                <a:lnTo>
                  <a:pt x="0" y="7218068"/>
                </a:lnTo>
                <a:lnTo>
                  <a:pt x="0" y="0"/>
                </a:lnTo>
                <a:lnTo>
                  <a:pt x="4882038" y="0"/>
                </a:lnTo>
                <a:lnTo>
                  <a:pt x="4882038" y="7218068"/>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0244" y="440307"/>
            <a:ext cx="13987511" cy="8975812"/>
          </a:xfrm>
          <a:custGeom>
            <a:avLst/>
            <a:gdLst/>
            <a:ahLst/>
            <a:cxnLst/>
            <a:rect r="r" b="b" t="t" l="l"/>
            <a:pathLst>
              <a:path h="8975812" w="13987511">
                <a:moveTo>
                  <a:pt x="0" y="0"/>
                </a:moveTo>
                <a:lnTo>
                  <a:pt x="13987512" y="0"/>
                </a:lnTo>
                <a:lnTo>
                  <a:pt x="13987512" y="8975811"/>
                </a:lnTo>
                <a:lnTo>
                  <a:pt x="0" y="8975811"/>
                </a:lnTo>
                <a:lnTo>
                  <a:pt x="0" y="0"/>
                </a:lnTo>
                <a:close/>
              </a:path>
            </a:pathLst>
          </a:custGeom>
          <a:blipFill>
            <a:blip r:embed="rId2"/>
            <a:stretch>
              <a:fillRect l="-4533" t="0" r="-4533" b="0"/>
            </a:stretch>
          </a:blipFill>
        </p:spPr>
      </p:sp>
      <p:grpSp>
        <p:nvGrpSpPr>
          <p:cNvPr name="Group 3" id="3"/>
          <p:cNvGrpSpPr/>
          <p:nvPr/>
        </p:nvGrpSpPr>
        <p:grpSpPr>
          <a:xfrm rot="0">
            <a:off x="8666971" y="8936264"/>
            <a:ext cx="954059" cy="95405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BCA164"/>
              </a:solidFill>
              <a:prstDash val="solid"/>
              <a:miter/>
            </a:ln>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798148" y="9067441"/>
            <a:ext cx="691704" cy="6917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38100" cap="sq">
              <a:solidFill>
                <a:srgbClr val="20443B"/>
              </a:solidFill>
              <a:prstDash val="solid"/>
              <a:miter/>
            </a:ln>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TextBox 9" id="9"/>
          <p:cNvSpPr txBox="true"/>
          <p:nvPr/>
        </p:nvSpPr>
        <p:spPr>
          <a:xfrm rot="0">
            <a:off x="5205637" y="1262178"/>
            <a:ext cx="7876727" cy="880745"/>
          </a:xfrm>
          <a:prstGeom prst="rect">
            <a:avLst/>
          </a:prstGeom>
        </p:spPr>
        <p:txBody>
          <a:bodyPr anchor="t" rtlCol="false" tIns="0" lIns="0" bIns="0" rIns="0">
            <a:spAutoFit/>
          </a:bodyPr>
          <a:lstStyle/>
          <a:p>
            <a:pPr algn="ctr">
              <a:lnSpc>
                <a:spcPts val="7000"/>
              </a:lnSpc>
            </a:pPr>
            <a:r>
              <a:rPr lang="en-US" sz="5000" u="sng">
                <a:solidFill>
                  <a:srgbClr val="20443B"/>
                </a:solidFill>
                <a:latin typeface="The Seasons Bold"/>
              </a:rPr>
              <a:t>METRICS TO EVALUATE</a:t>
            </a:r>
          </a:p>
        </p:txBody>
      </p:sp>
      <p:sp>
        <p:nvSpPr>
          <p:cNvPr name="TextBox 10" id="10"/>
          <p:cNvSpPr txBox="true"/>
          <p:nvPr/>
        </p:nvSpPr>
        <p:spPr>
          <a:xfrm rot="0">
            <a:off x="8704040" y="9006010"/>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7</a:t>
            </a:r>
          </a:p>
        </p:txBody>
      </p:sp>
      <p:sp>
        <p:nvSpPr>
          <p:cNvPr name="Freeform 11" id="11"/>
          <p:cNvSpPr/>
          <p:nvPr/>
        </p:nvSpPr>
        <p:spPr>
          <a:xfrm flipH="true" flipV="false" rot="5400000">
            <a:off x="1158490" y="4284572"/>
            <a:ext cx="4882038" cy="7218067"/>
          </a:xfrm>
          <a:custGeom>
            <a:avLst/>
            <a:gdLst/>
            <a:ahLst/>
            <a:cxnLst/>
            <a:rect r="r" b="b" t="t" l="l"/>
            <a:pathLst>
              <a:path h="7218067" w="4882038">
                <a:moveTo>
                  <a:pt x="4882038" y="0"/>
                </a:moveTo>
                <a:lnTo>
                  <a:pt x="0" y="0"/>
                </a:lnTo>
                <a:lnTo>
                  <a:pt x="0" y="7218068"/>
                </a:lnTo>
                <a:lnTo>
                  <a:pt x="4882038" y="7218068"/>
                </a:lnTo>
                <a:lnTo>
                  <a:pt x="488203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3698861" y="2564902"/>
            <a:ext cx="10890278" cy="1429385"/>
          </a:xfrm>
          <a:prstGeom prst="rect">
            <a:avLst/>
          </a:prstGeom>
        </p:spPr>
        <p:txBody>
          <a:bodyPr anchor="t" rtlCol="false" tIns="0" lIns="0" bIns="0" rIns="0">
            <a:spAutoFit/>
          </a:bodyPr>
          <a:lstStyle/>
          <a:p>
            <a:pPr algn="just">
              <a:lnSpc>
                <a:spcPts val="3775"/>
              </a:lnSpc>
            </a:pPr>
            <a:r>
              <a:rPr lang="en-US" sz="2500">
                <a:solidFill>
                  <a:srgbClr val="404654"/>
                </a:solidFill>
                <a:latin typeface="The Seasons Bold"/>
              </a:rPr>
              <a:t>The first metric we would like to add is the zero latency factor. We worked hard to add the element of resizability, and ensured that the game is responsive and smooth, right down to the geographical mapping.</a:t>
            </a:r>
          </a:p>
        </p:txBody>
      </p:sp>
      <p:sp>
        <p:nvSpPr>
          <p:cNvPr name="TextBox 13" id="13"/>
          <p:cNvSpPr txBox="true"/>
          <p:nvPr/>
        </p:nvSpPr>
        <p:spPr>
          <a:xfrm rot="0">
            <a:off x="3698861" y="2075206"/>
            <a:ext cx="10890278" cy="461645"/>
          </a:xfrm>
          <a:prstGeom prst="rect">
            <a:avLst/>
          </a:prstGeom>
        </p:spPr>
        <p:txBody>
          <a:bodyPr anchor="t" rtlCol="false" tIns="0" lIns="0" bIns="0" rIns="0">
            <a:spAutoFit/>
          </a:bodyPr>
          <a:lstStyle/>
          <a:p>
            <a:pPr algn="just">
              <a:lnSpc>
                <a:spcPts val="3775"/>
              </a:lnSpc>
            </a:pPr>
            <a:r>
              <a:rPr lang="en-US" sz="2500" u="sng">
                <a:solidFill>
                  <a:srgbClr val="404654"/>
                </a:solidFill>
                <a:latin typeface="The Seasons Bold"/>
              </a:rPr>
              <a:t>A. Zero Latency</a:t>
            </a:r>
          </a:p>
        </p:txBody>
      </p:sp>
      <p:sp>
        <p:nvSpPr>
          <p:cNvPr name="TextBox 14" id="14"/>
          <p:cNvSpPr txBox="true"/>
          <p:nvPr/>
        </p:nvSpPr>
        <p:spPr>
          <a:xfrm rot="0">
            <a:off x="3599509" y="3927612"/>
            <a:ext cx="10890278" cy="461645"/>
          </a:xfrm>
          <a:prstGeom prst="rect">
            <a:avLst/>
          </a:prstGeom>
        </p:spPr>
        <p:txBody>
          <a:bodyPr anchor="t" rtlCol="false" tIns="0" lIns="0" bIns="0" rIns="0">
            <a:spAutoFit/>
          </a:bodyPr>
          <a:lstStyle/>
          <a:p>
            <a:pPr algn="just">
              <a:lnSpc>
                <a:spcPts val="3775"/>
              </a:lnSpc>
            </a:pPr>
            <a:r>
              <a:rPr lang="en-US" sz="2500" u="sng">
                <a:solidFill>
                  <a:srgbClr val="404654"/>
                </a:solidFill>
                <a:latin typeface="The Seasons Bold"/>
              </a:rPr>
              <a:t>B. Real World Element</a:t>
            </a:r>
          </a:p>
        </p:txBody>
      </p:sp>
      <p:sp>
        <p:nvSpPr>
          <p:cNvPr name="TextBox 15" id="15"/>
          <p:cNvSpPr txBox="true"/>
          <p:nvPr/>
        </p:nvSpPr>
        <p:spPr>
          <a:xfrm rot="0">
            <a:off x="3599509" y="4417832"/>
            <a:ext cx="10890278" cy="2397125"/>
          </a:xfrm>
          <a:prstGeom prst="rect">
            <a:avLst/>
          </a:prstGeom>
        </p:spPr>
        <p:txBody>
          <a:bodyPr anchor="t" rtlCol="false" tIns="0" lIns="0" bIns="0" rIns="0">
            <a:spAutoFit/>
          </a:bodyPr>
          <a:lstStyle/>
          <a:p>
            <a:pPr algn="just">
              <a:lnSpc>
                <a:spcPts val="3775"/>
              </a:lnSpc>
            </a:pPr>
            <a:r>
              <a:rPr lang="en-US" sz="2500">
                <a:solidFill>
                  <a:srgbClr val="404654"/>
                </a:solidFill>
                <a:latin typeface="The Seasons Bold"/>
              </a:rPr>
              <a:t>We had to find out ways to fetch the geographical locations of both Mac and Windows devices without using APIs, and had to map geographical coordinates to pixel coordinates using basic ML. We also added the option of savev games for the Hodophobic version so that people don’t have to keep the game open while moving around</a:t>
            </a:r>
          </a:p>
        </p:txBody>
      </p:sp>
      <p:sp>
        <p:nvSpPr>
          <p:cNvPr name="Freeform 16" id="16"/>
          <p:cNvSpPr/>
          <p:nvPr/>
        </p:nvSpPr>
        <p:spPr>
          <a:xfrm flipH="false" flipV="true" rot="5400000">
            <a:off x="12247472" y="-1219503"/>
            <a:ext cx="4882038" cy="7218067"/>
          </a:xfrm>
          <a:custGeom>
            <a:avLst/>
            <a:gdLst/>
            <a:ahLst/>
            <a:cxnLst/>
            <a:rect r="r" b="b" t="t" l="l"/>
            <a:pathLst>
              <a:path h="7218067" w="4882038">
                <a:moveTo>
                  <a:pt x="0" y="7218068"/>
                </a:moveTo>
                <a:lnTo>
                  <a:pt x="4882038" y="7218068"/>
                </a:lnTo>
                <a:lnTo>
                  <a:pt x="4882038" y="0"/>
                </a:lnTo>
                <a:lnTo>
                  <a:pt x="0" y="0"/>
                </a:lnTo>
                <a:lnTo>
                  <a:pt x="0" y="72180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3599509" y="6787318"/>
            <a:ext cx="10890278" cy="461645"/>
          </a:xfrm>
          <a:prstGeom prst="rect">
            <a:avLst/>
          </a:prstGeom>
        </p:spPr>
        <p:txBody>
          <a:bodyPr anchor="t" rtlCol="false" tIns="0" lIns="0" bIns="0" rIns="0">
            <a:spAutoFit/>
          </a:bodyPr>
          <a:lstStyle/>
          <a:p>
            <a:pPr algn="just">
              <a:lnSpc>
                <a:spcPts val="3775"/>
              </a:lnSpc>
            </a:pPr>
            <a:r>
              <a:rPr lang="en-US" sz="2500" u="sng">
                <a:solidFill>
                  <a:srgbClr val="404654"/>
                </a:solidFill>
                <a:latin typeface="The Seasons Bold"/>
              </a:rPr>
              <a:t>C. Replayability</a:t>
            </a:r>
          </a:p>
        </p:txBody>
      </p:sp>
      <p:sp>
        <p:nvSpPr>
          <p:cNvPr name="TextBox 18" id="18"/>
          <p:cNvSpPr txBox="true"/>
          <p:nvPr/>
        </p:nvSpPr>
        <p:spPr>
          <a:xfrm rot="0">
            <a:off x="3599509" y="7202275"/>
            <a:ext cx="10890278" cy="1429385"/>
          </a:xfrm>
          <a:prstGeom prst="rect">
            <a:avLst/>
          </a:prstGeom>
        </p:spPr>
        <p:txBody>
          <a:bodyPr anchor="t" rtlCol="false" tIns="0" lIns="0" bIns="0" rIns="0">
            <a:spAutoFit/>
          </a:bodyPr>
          <a:lstStyle/>
          <a:p>
            <a:pPr algn="just">
              <a:lnSpc>
                <a:spcPts val="3775"/>
              </a:lnSpc>
            </a:pPr>
            <a:r>
              <a:rPr lang="en-US" sz="2500">
                <a:solidFill>
                  <a:srgbClr val="404654"/>
                </a:solidFill>
                <a:latin typeface="The Seasons Bold"/>
              </a:rPr>
              <a:t>We added 100+ locations to minimize the chances of locations repeating so that the replayability could be ensured. We could also maintain the game and keep adding new images every week.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0244" y="1028700"/>
            <a:ext cx="13987511" cy="8229600"/>
          </a:xfrm>
          <a:custGeom>
            <a:avLst/>
            <a:gdLst/>
            <a:ahLst/>
            <a:cxnLst/>
            <a:rect r="r" b="b" t="t" l="l"/>
            <a:pathLst>
              <a:path h="8229600" w="13987511">
                <a:moveTo>
                  <a:pt x="0" y="0"/>
                </a:moveTo>
                <a:lnTo>
                  <a:pt x="13987512" y="0"/>
                </a:lnTo>
                <a:lnTo>
                  <a:pt x="1398751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5400000">
            <a:off x="1158490" y="-1215640"/>
            <a:ext cx="4882038" cy="7218067"/>
          </a:xfrm>
          <a:custGeom>
            <a:avLst/>
            <a:gdLst/>
            <a:ahLst/>
            <a:cxnLst/>
            <a:rect r="r" b="b" t="t" l="l"/>
            <a:pathLst>
              <a:path h="7218067" w="4882038">
                <a:moveTo>
                  <a:pt x="0" y="0"/>
                </a:moveTo>
                <a:lnTo>
                  <a:pt x="4882038" y="0"/>
                </a:lnTo>
                <a:lnTo>
                  <a:pt x="4882038" y="7218068"/>
                </a:lnTo>
                <a:lnTo>
                  <a:pt x="0" y="7218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666971" y="8936264"/>
            <a:ext cx="954059" cy="95405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BCA164"/>
              </a:solidFill>
              <a:prstDash val="solid"/>
              <a:miter/>
            </a:ln>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8798148" y="9067441"/>
            <a:ext cx="691704" cy="69170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43B"/>
            </a:solidFill>
            <a:ln w="38100" cap="sq">
              <a:solidFill>
                <a:srgbClr val="20443B"/>
              </a:solidFill>
              <a:prstDash val="solid"/>
              <a:miter/>
            </a:ln>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true" flipV="true" rot="5400000">
            <a:off x="12247472" y="4284572"/>
            <a:ext cx="4882038" cy="7218067"/>
          </a:xfrm>
          <a:custGeom>
            <a:avLst/>
            <a:gdLst/>
            <a:ahLst/>
            <a:cxnLst/>
            <a:rect r="r" b="b" t="t" l="l"/>
            <a:pathLst>
              <a:path h="7218067" w="4882038">
                <a:moveTo>
                  <a:pt x="4882038" y="7218068"/>
                </a:moveTo>
                <a:lnTo>
                  <a:pt x="0" y="7218068"/>
                </a:lnTo>
                <a:lnTo>
                  <a:pt x="0" y="0"/>
                </a:lnTo>
                <a:lnTo>
                  <a:pt x="4882038" y="0"/>
                </a:lnTo>
                <a:lnTo>
                  <a:pt x="4882038" y="72180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732307" y="1969005"/>
            <a:ext cx="4746318" cy="2865408"/>
          </a:xfrm>
          <a:custGeom>
            <a:avLst/>
            <a:gdLst/>
            <a:ahLst/>
            <a:cxnLst/>
            <a:rect r="r" b="b" t="t" l="l"/>
            <a:pathLst>
              <a:path h="2865408" w="4746318">
                <a:moveTo>
                  <a:pt x="0" y="0"/>
                </a:moveTo>
                <a:lnTo>
                  <a:pt x="4746318" y="0"/>
                </a:lnTo>
                <a:lnTo>
                  <a:pt x="4746318" y="2865408"/>
                </a:lnTo>
                <a:lnTo>
                  <a:pt x="0" y="2865408"/>
                </a:lnTo>
                <a:lnTo>
                  <a:pt x="0" y="0"/>
                </a:lnTo>
                <a:close/>
              </a:path>
            </a:pathLst>
          </a:custGeom>
          <a:blipFill>
            <a:blip r:embed="rId5"/>
            <a:stretch>
              <a:fillRect l="0" t="0" r="0" b="0"/>
            </a:stretch>
          </a:blipFill>
        </p:spPr>
      </p:sp>
      <p:sp>
        <p:nvSpPr>
          <p:cNvPr name="Freeform 12" id="12"/>
          <p:cNvSpPr/>
          <p:nvPr/>
        </p:nvSpPr>
        <p:spPr>
          <a:xfrm flipH="false" flipV="false" rot="0">
            <a:off x="9621029" y="1966270"/>
            <a:ext cx="4746318" cy="2868143"/>
          </a:xfrm>
          <a:custGeom>
            <a:avLst/>
            <a:gdLst/>
            <a:ahLst/>
            <a:cxnLst/>
            <a:rect r="r" b="b" t="t" l="l"/>
            <a:pathLst>
              <a:path h="2868143" w="4746318">
                <a:moveTo>
                  <a:pt x="0" y="0"/>
                </a:moveTo>
                <a:lnTo>
                  <a:pt x="4746318" y="0"/>
                </a:lnTo>
                <a:lnTo>
                  <a:pt x="4746318" y="2868143"/>
                </a:lnTo>
                <a:lnTo>
                  <a:pt x="0" y="2868143"/>
                </a:lnTo>
                <a:lnTo>
                  <a:pt x="0" y="0"/>
                </a:lnTo>
                <a:close/>
              </a:path>
            </a:pathLst>
          </a:custGeom>
          <a:blipFill>
            <a:blip r:embed="rId6"/>
            <a:stretch>
              <a:fillRect l="-669" t="0" r="0" b="-448"/>
            </a:stretch>
          </a:blipFill>
        </p:spPr>
      </p:sp>
      <p:sp>
        <p:nvSpPr>
          <p:cNvPr name="Freeform 13" id="13"/>
          <p:cNvSpPr/>
          <p:nvPr/>
        </p:nvSpPr>
        <p:spPr>
          <a:xfrm flipH="false" flipV="false" rot="0">
            <a:off x="3732307" y="5452587"/>
            <a:ext cx="4746318" cy="2868474"/>
          </a:xfrm>
          <a:custGeom>
            <a:avLst/>
            <a:gdLst/>
            <a:ahLst/>
            <a:cxnLst/>
            <a:rect r="r" b="b" t="t" l="l"/>
            <a:pathLst>
              <a:path h="2868474" w="4746318">
                <a:moveTo>
                  <a:pt x="0" y="0"/>
                </a:moveTo>
                <a:lnTo>
                  <a:pt x="4746318" y="0"/>
                </a:lnTo>
                <a:lnTo>
                  <a:pt x="4746318" y="2868474"/>
                </a:lnTo>
                <a:lnTo>
                  <a:pt x="0" y="2868474"/>
                </a:lnTo>
                <a:lnTo>
                  <a:pt x="0" y="0"/>
                </a:lnTo>
                <a:close/>
              </a:path>
            </a:pathLst>
          </a:custGeom>
          <a:blipFill>
            <a:blip r:embed="rId7"/>
            <a:stretch>
              <a:fillRect l="0" t="0" r="0" b="0"/>
            </a:stretch>
          </a:blipFill>
        </p:spPr>
      </p:sp>
      <p:sp>
        <p:nvSpPr>
          <p:cNvPr name="Freeform 14" id="14"/>
          <p:cNvSpPr/>
          <p:nvPr/>
        </p:nvSpPr>
        <p:spPr>
          <a:xfrm flipH="false" flipV="false" rot="0">
            <a:off x="9653852" y="5452918"/>
            <a:ext cx="4713495" cy="2868143"/>
          </a:xfrm>
          <a:custGeom>
            <a:avLst/>
            <a:gdLst/>
            <a:ahLst/>
            <a:cxnLst/>
            <a:rect r="r" b="b" t="t" l="l"/>
            <a:pathLst>
              <a:path h="2868143" w="4713495">
                <a:moveTo>
                  <a:pt x="0" y="0"/>
                </a:moveTo>
                <a:lnTo>
                  <a:pt x="4713495" y="0"/>
                </a:lnTo>
                <a:lnTo>
                  <a:pt x="4713495" y="2868143"/>
                </a:lnTo>
                <a:lnTo>
                  <a:pt x="0" y="2868143"/>
                </a:lnTo>
                <a:lnTo>
                  <a:pt x="0" y="0"/>
                </a:lnTo>
                <a:close/>
              </a:path>
            </a:pathLst>
          </a:custGeom>
          <a:blipFill>
            <a:blip r:embed="rId8"/>
            <a:stretch>
              <a:fillRect l="0" t="0" r="0" b="0"/>
            </a:stretch>
          </a:blipFill>
        </p:spPr>
      </p:sp>
      <p:sp>
        <p:nvSpPr>
          <p:cNvPr name="TextBox 15" id="15"/>
          <p:cNvSpPr txBox="true"/>
          <p:nvPr/>
        </p:nvSpPr>
        <p:spPr>
          <a:xfrm rot="0">
            <a:off x="8704040" y="9006010"/>
            <a:ext cx="879919" cy="667817"/>
          </a:xfrm>
          <a:prstGeom prst="rect">
            <a:avLst/>
          </a:prstGeom>
        </p:spPr>
        <p:txBody>
          <a:bodyPr anchor="t" rtlCol="false" tIns="0" lIns="0" bIns="0" rIns="0">
            <a:spAutoFit/>
          </a:bodyPr>
          <a:lstStyle/>
          <a:p>
            <a:pPr algn="ctr">
              <a:lnSpc>
                <a:spcPts val="5599"/>
              </a:lnSpc>
            </a:pPr>
            <a:r>
              <a:rPr lang="en-US" sz="3373">
                <a:solidFill>
                  <a:srgbClr val="FFFFFF"/>
                </a:solidFill>
                <a:latin typeface="The Seasons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DAGC26fzyvw</dc:identifier>
  <dcterms:modified xsi:type="dcterms:W3CDTF">2011-08-01T06:04:30Z</dcterms:modified>
  <cp:revision>1</cp:revision>
  <dc:title>IIT Delhi</dc:title>
</cp:coreProperties>
</file>